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9" r:id="rId2"/>
    <p:sldId id="390" r:id="rId3"/>
    <p:sldId id="257" r:id="rId4"/>
    <p:sldId id="258" r:id="rId5"/>
    <p:sldId id="273" r:id="rId6"/>
    <p:sldId id="351" r:id="rId7"/>
    <p:sldId id="369" r:id="rId8"/>
    <p:sldId id="370" r:id="rId9"/>
    <p:sldId id="371" r:id="rId10"/>
    <p:sldId id="374" r:id="rId11"/>
    <p:sldId id="367" r:id="rId12"/>
    <p:sldId id="368" r:id="rId13"/>
    <p:sldId id="353" r:id="rId14"/>
    <p:sldId id="354" r:id="rId15"/>
    <p:sldId id="376" r:id="rId16"/>
    <p:sldId id="372" r:id="rId17"/>
    <p:sldId id="356" r:id="rId18"/>
    <p:sldId id="355" r:id="rId19"/>
    <p:sldId id="375" r:id="rId20"/>
    <p:sldId id="269" r:id="rId21"/>
    <p:sldId id="350" r:id="rId22"/>
    <p:sldId id="373" r:id="rId23"/>
    <p:sldId id="288" r:id="rId24"/>
    <p:sldId id="337" r:id="rId25"/>
    <p:sldId id="294" r:id="rId26"/>
    <p:sldId id="292" r:id="rId27"/>
    <p:sldId id="312" r:id="rId28"/>
    <p:sldId id="259" r:id="rId29"/>
    <p:sldId id="366" r:id="rId30"/>
    <p:sldId id="363" r:id="rId31"/>
    <p:sldId id="377" r:id="rId32"/>
    <p:sldId id="263" r:id="rId33"/>
    <p:sldId id="264" r:id="rId34"/>
    <p:sldId id="378" r:id="rId35"/>
    <p:sldId id="260" r:id="rId36"/>
    <p:sldId id="262" r:id="rId37"/>
    <p:sldId id="379" r:id="rId38"/>
    <p:sldId id="380" r:id="rId39"/>
    <p:sldId id="261" r:id="rId40"/>
    <p:sldId id="360" r:id="rId41"/>
    <p:sldId id="361" r:id="rId42"/>
    <p:sldId id="364" r:id="rId43"/>
    <p:sldId id="383" r:id="rId44"/>
    <p:sldId id="384" r:id="rId45"/>
    <p:sldId id="385" r:id="rId46"/>
    <p:sldId id="386" r:id="rId47"/>
    <p:sldId id="387" r:id="rId48"/>
    <p:sldId id="346" r:id="rId49"/>
    <p:sldId id="347" r:id="rId50"/>
    <p:sldId id="348" r:id="rId51"/>
    <p:sldId id="381" r:id="rId52"/>
    <p:sldId id="38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2DFF4"/>
    <a:srgbClr val="B5EFF7"/>
    <a:srgbClr val="BFD8EF"/>
    <a:srgbClr val="00CCFF"/>
    <a:srgbClr val="007635"/>
    <a:srgbClr val="FBF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5B38E-C573-4B39-9DAB-B0A63C90191B}" v="1" dt="2024-02-25T21:23:56.930"/>
    <p1510:client id="{BFA0CF33-F84E-4A3F-A906-82B9EB731333}" v="2" dt="2024-02-25T21:16:04.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0F2E-FC05-0E11-A253-0F0B1DCCFF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4CFC38-CE39-FA3B-24E8-5D1EB5FB35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2B8CEC-502C-E75F-B43C-39DCC59526D4}"/>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5" name="Footer Placeholder 4">
            <a:extLst>
              <a:ext uri="{FF2B5EF4-FFF2-40B4-BE49-F238E27FC236}">
                <a16:creationId xmlns:a16="http://schemas.microsoft.com/office/drawing/2014/main" id="{8B954FA7-CE7D-25A3-28FC-025726DBE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83536-79DE-AF8B-5A93-31A6A6F59A9A}"/>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66887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D76D-08A7-7444-8723-DAD67B7AE4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9D69C1-6FE2-5D10-5D23-CC779BC42E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6AA69-7A77-E581-4C9E-E2A8F85B9125}"/>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5" name="Footer Placeholder 4">
            <a:extLst>
              <a:ext uri="{FF2B5EF4-FFF2-40B4-BE49-F238E27FC236}">
                <a16:creationId xmlns:a16="http://schemas.microsoft.com/office/drawing/2014/main" id="{DBFCC027-DF40-1795-7414-26A8A1B2B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16327-73B7-482A-EE8D-13F6D8B27901}"/>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196710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E9EE8-C42F-2DA3-F953-E5F7874B1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4C95F8-7C8D-4230-743C-50EDFCA375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8F2FB-5261-894F-2FED-28DA261F8D39}"/>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5" name="Footer Placeholder 4">
            <a:extLst>
              <a:ext uri="{FF2B5EF4-FFF2-40B4-BE49-F238E27FC236}">
                <a16:creationId xmlns:a16="http://schemas.microsoft.com/office/drawing/2014/main" id="{DDD31055-920E-19B2-F408-40FD2D774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FE4F0-0774-DCCD-A4D0-B88B3ED7700E}"/>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32200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EDC3-4650-661F-6620-E659FBE2C8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6B5A3-1485-FEFA-8AB1-7440FB5FB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0AF4A-9B6B-7432-4A1C-3905EE9B74BC}"/>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5" name="Footer Placeholder 4">
            <a:extLst>
              <a:ext uri="{FF2B5EF4-FFF2-40B4-BE49-F238E27FC236}">
                <a16:creationId xmlns:a16="http://schemas.microsoft.com/office/drawing/2014/main" id="{00466F85-CEC3-E08F-993D-19B8BBA7E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BE1CB-B1B4-6BC1-E449-16D12EC750AF}"/>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40039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A525-540E-261D-E0D0-45748B33E3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1E3EC3-483D-1BFC-67A8-A3C4FA17A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F9979-D6D4-BB75-AE66-33B792331FF8}"/>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5" name="Footer Placeholder 4">
            <a:extLst>
              <a:ext uri="{FF2B5EF4-FFF2-40B4-BE49-F238E27FC236}">
                <a16:creationId xmlns:a16="http://schemas.microsoft.com/office/drawing/2014/main" id="{79AEEF0A-39C8-D58B-E20B-1BA5AE5D9E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A78A8-091A-6C84-56E2-7C144F03FB43}"/>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206648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E025-B836-B443-7F71-602B63B61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A5A55F-F0AB-8E18-C4A5-6798644192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19CDA-4B6E-24D0-BE73-ACBEC84DA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84014-60EB-264C-F45A-D7B433D39557}"/>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6" name="Footer Placeholder 5">
            <a:extLst>
              <a:ext uri="{FF2B5EF4-FFF2-40B4-BE49-F238E27FC236}">
                <a16:creationId xmlns:a16="http://schemas.microsoft.com/office/drawing/2014/main" id="{CD77C380-6EE7-EC15-8863-554B4A235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AE1C5-1E0C-E5AC-DE9F-EF7117897C0B}"/>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49482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0396-D2FB-6764-B787-2C107B1747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308C7F-CB74-3B60-73C1-F24E13B50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1ED28E-64DE-313C-3FA7-32326EEFCE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E94D8-874E-730D-033A-772B649D4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479B50-5A8A-1272-D3C5-233DA9601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461AC-2849-9419-D9B0-540D7B103F7F}"/>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8" name="Footer Placeholder 7">
            <a:extLst>
              <a:ext uri="{FF2B5EF4-FFF2-40B4-BE49-F238E27FC236}">
                <a16:creationId xmlns:a16="http://schemas.microsoft.com/office/drawing/2014/main" id="{2558BA8D-6BE2-FBA2-0396-12AC0A898E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8BD7E-34A2-96DB-C224-5D32B608D0EB}"/>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336576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5416-BC99-F8AA-B512-F5B947EAAB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FD0EC-6045-9DA9-4BC4-F6799E36067B}"/>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4" name="Footer Placeholder 3">
            <a:extLst>
              <a:ext uri="{FF2B5EF4-FFF2-40B4-BE49-F238E27FC236}">
                <a16:creationId xmlns:a16="http://schemas.microsoft.com/office/drawing/2014/main" id="{7C41A205-C07D-B6A3-FD7A-DF27422D34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CC4614-CCE5-3A1A-9B83-C660B2A48F1D}"/>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423098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F3F725-19D2-3DBA-502C-0D21AA053899}"/>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3" name="Footer Placeholder 2">
            <a:extLst>
              <a:ext uri="{FF2B5EF4-FFF2-40B4-BE49-F238E27FC236}">
                <a16:creationId xmlns:a16="http://schemas.microsoft.com/office/drawing/2014/main" id="{B590BEFA-F374-04A6-A477-0B9DD70AA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32177B-621E-C0B4-AD07-3E584679FBAF}"/>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148224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B96B-00AD-EF0C-A141-89DA887A5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A617C6-E47B-541C-E4B1-AC78E40D21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0283A-C256-ABD7-C6CB-CD92B6CE0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768D5C-314E-E402-7706-F90CE49D10C9}"/>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6" name="Footer Placeholder 5">
            <a:extLst>
              <a:ext uri="{FF2B5EF4-FFF2-40B4-BE49-F238E27FC236}">
                <a16:creationId xmlns:a16="http://schemas.microsoft.com/office/drawing/2014/main" id="{AB619098-C884-5DCC-099B-2ADECDF72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49422-93AB-6165-C396-E76EBC4CF6F7}"/>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211847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B09B-BC07-793F-14C7-3067C6BB1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BF409F-3F37-4A55-10D9-9AF9144AF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91372E-D26D-1904-2E13-43C75974A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DBC62-1058-37C6-01B1-F3AD70E8380C}"/>
              </a:ext>
            </a:extLst>
          </p:cNvPr>
          <p:cNvSpPr>
            <a:spLocks noGrp="1"/>
          </p:cNvSpPr>
          <p:nvPr>
            <p:ph type="dt" sz="half" idx="10"/>
          </p:nvPr>
        </p:nvSpPr>
        <p:spPr/>
        <p:txBody>
          <a:bodyPr/>
          <a:lstStyle/>
          <a:p>
            <a:fld id="{E6962B80-D902-4226-96CB-2474EF979542}" type="datetimeFigureOut">
              <a:rPr lang="en-US" smtClean="0"/>
              <a:t>2/25/2024</a:t>
            </a:fld>
            <a:endParaRPr lang="en-US"/>
          </a:p>
        </p:txBody>
      </p:sp>
      <p:sp>
        <p:nvSpPr>
          <p:cNvPr id="6" name="Footer Placeholder 5">
            <a:extLst>
              <a:ext uri="{FF2B5EF4-FFF2-40B4-BE49-F238E27FC236}">
                <a16:creationId xmlns:a16="http://schemas.microsoft.com/office/drawing/2014/main" id="{55A19AB3-AC34-674B-EEEB-223AA879D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1F942-DC2E-4C82-DE80-B222690DBB01}"/>
              </a:ext>
            </a:extLst>
          </p:cNvPr>
          <p:cNvSpPr>
            <a:spLocks noGrp="1"/>
          </p:cNvSpPr>
          <p:nvPr>
            <p:ph type="sldNum" sz="quarter" idx="12"/>
          </p:nvPr>
        </p:nvSpPr>
        <p:spPr/>
        <p:txBody>
          <a:bodyPr/>
          <a:lstStyle/>
          <a:p>
            <a:fld id="{68CC7448-45EC-4982-962F-417575C3DE04}" type="slidenum">
              <a:rPr lang="en-US" smtClean="0"/>
              <a:t>‹#›</a:t>
            </a:fld>
            <a:endParaRPr lang="en-US"/>
          </a:p>
        </p:txBody>
      </p:sp>
    </p:spTree>
    <p:extLst>
      <p:ext uri="{BB962C8B-B14F-4D97-AF65-F5344CB8AC3E}">
        <p14:creationId xmlns:p14="http://schemas.microsoft.com/office/powerpoint/2010/main" val="419289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73726-7846-D6D2-81D0-9E276BE3D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383B2D-8401-5D6E-F630-58B14E3B8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37AD2-6DDC-36BD-B750-000FF2B30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62B80-D902-4226-96CB-2474EF979542}" type="datetimeFigureOut">
              <a:rPr lang="en-US" smtClean="0"/>
              <a:t>2/25/2024</a:t>
            </a:fld>
            <a:endParaRPr lang="en-US"/>
          </a:p>
        </p:txBody>
      </p:sp>
      <p:sp>
        <p:nvSpPr>
          <p:cNvPr id="5" name="Footer Placeholder 4">
            <a:extLst>
              <a:ext uri="{FF2B5EF4-FFF2-40B4-BE49-F238E27FC236}">
                <a16:creationId xmlns:a16="http://schemas.microsoft.com/office/drawing/2014/main" id="{B9E67E4B-C190-E6A9-579B-CD49F73D1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8B796D-47F9-C6B5-FCE5-E5442ECCD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C7448-45EC-4982-962F-417575C3DE04}" type="slidenum">
              <a:rPr lang="en-US" smtClean="0"/>
              <a:t>‹#›</a:t>
            </a:fld>
            <a:endParaRPr lang="en-US"/>
          </a:p>
        </p:txBody>
      </p:sp>
    </p:spTree>
    <p:extLst>
      <p:ext uri="{BB962C8B-B14F-4D97-AF65-F5344CB8AC3E}">
        <p14:creationId xmlns:p14="http://schemas.microsoft.com/office/powerpoint/2010/main" val="4447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weber12385@gmail.com"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www.plantatlas.usf.edu/" TargetMode="External"/><Relationship Id="rId4" Type="http://schemas.openxmlformats.org/officeDocument/2006/relationships/hyperlink" Target="http://www.usf.edu/"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www.plantatlas.usf.edu/" TargetMode="External"/><Relationship Id="rId13" Type="http://schemas.openxmlformats.org/officeDocument/2006/relationships/image" Target="../media/image26.png"/><Relationship Id="rId3" Type="http://schemas.openxmlformats.org/officeDocument/2006/relationships/hyperlink" Target="mailto:hansen@usf.edu" TargetMode="External"/><Relationship Id="rId7" Type="http://schemas.openxmlformats.org/officeDocument/2006/relationships/hyperlink" Target="http://www.usf.edu/" TargetMode="External"/><Relationship Id="rId12" Type="http://schemas.openxmlformats.org/officeDocument/2006/relationships/image" Target="../media/image25.png"/><Relationship Id="rId2" Type="http://schemas.openxmlformats.org/officeDocument/2006/relationships/hyperlink" Target="mailto:rwunder@usf.edu" TargetMode="External"/><Relationship Id="rId16"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waterinstitute.usf.edu/" TargetMode="External"/><Relationship Id="rId11" Type="http://schemas.openxmlformats.org/officeDocument/2006/relationships/image" Target="../media/image24.png"/><Relationship Id="rId5" Type="http://schemas.openxmlformats.org/officeDocument/2006/relationships/hyperlink" Target="mailto:kalvarado1@usf.edu" TargetMode="Externa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hyperlink" Target="mailto:francka@floridamuseum.ufl.edu" TargetMode="External"/><Relationship Id="rId9" Type="http://schemas.openxmlformats.org/officeDocument/2006/relationships/image" Target="../media/image22.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60.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gif"/><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tags/32%3A" TargetMode="External"/><Relationship Id="rId7"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s://www.flickr.com/photos/tags/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2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ifas.ufl.edu/" TargetMode="External"/><Relationship Id="rId5" Type="http://schemas.openxmlformats.org/officeDocument/2006/relationships/hyperlink" Target="https://www.ufl.edu/" TargetMode="External"/><Relationship Id="rId4" Type="http://schemas.openxmlformats.org/officeDocument/2006/relationships/hyperlink" Target="https://planthardiness.ars.usda.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jpeg"/></Relationships>
</file>

<file path=ppt/slides/_rels/slide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jpeg"/></Relationships>
</file>

<file path=ppt/slides/_rels/slide4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60.jpeg"/></Relationships>
</file>

<file path=ppt/slides/_rels/slide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4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170.jpeg"/><Relationship Id="rId4" Type="http://schemas.openxmlformats.org/officeDocument/2006/relationships/image" Target="../media/image169.jpeg"/></Relationships>
</file>

<file path=ppt/slides/_rels/slide4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17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17" Type="http://schemas.openxmlformats.org/officeDocument/2006/relationships/image" Target="../media/image190.jpeg"/><Relationship Id="rId2" Type="http://schemas.openxmlformats.org/officeDocument/2006/relationships/image" Target="../media/image175.jpeg"/><Relationship Id="rId16"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5" Type="http://schemas.openxmlformats.org/officeDocument/2006/relationships/image" Target="../media/image18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51.xml.rels><?xml version="1.0" encoding="UTF-8" standalone="yes"?>
<Relationships xmlns="http://schemas.openxmlformats.org/package/2006/relationships"><Relationship Id="rId3" Type="http://schemas.openxmlformats.org/officeDocument/2006/relationships/hyperlink" Target="mailto:jweber12385@gmail.com" TargetMode="External"/><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nps.gov/articles/000/cretaceous-period.htm#:~:text=the%20Cretaceous%20Period-,First%20Flowering%20Plants,specialized%20group%20of%20seed%20fern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on a mountain&#10;&#10;Description automatically generated">
            <a:extLst>
              <a:ext uri="{FF2B5EF4-FFF2-40B4-BE49-F238E27FC236}">
                <a16:creationId xmlns:a16="http://schemas.microsoft.com/office/drawing/2014/main" id="{B50B1CAB-E9A9-A7CF-EE07-B61F743B35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3" y="-138065"/>
            <a:ext cx="9935852" cy="7134129"/>
          </a:xfrm>
          <a:prstGeom prst="rect">
            <a:avLst/>
          </a:prstGeom>
        </p:spPr>
      </p:pic>
      <p:sp>
        <p:nvSpPr>
          <p:cNvPr id="2" name="TextBox 1">
            <a:extLst>
              <a:ext uri="{FF2B5EF4-FFF2-40B4-BE49-F238E27FC236}">
                <a16:creationId xmlns:a16="http://schemas.microsoft.com/office/drawing/2014/main" id="{C2DE0870-4122-6D67-52BE-2C7B22127755}"/>
              </a:ext>
            </a:extLst>
          </p:cNvPr>
          <p:cNvSpPr txBox="1"/>
          <p:nvPr/>
        </p:nvSpPr>
        <p:spPr>
          <a:xfrm>
            <a:off x="6539153" y="484094"/>
            <a:ext cx="4391782" cy="347787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Jane Weber</a:t>
            </a:r>
            <a:r>
              <a:rPr lang="en-US" sz="2800">
                <a:latin typeface="Times New Roman" panose="02020603050405020304" pitchFamily="18" charset="0"/>
                <a:cs typeface="Times New Roman" panose="02020603050405020304" pitchFamily="18" charset="0"/>
              </a:rPr>
              <a:t>: author,</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conservationist, gardener, environmentalist,</a:t>
            </a:r>
            <a:br>
              <a:rPr lang="en-US" sz="2800">
                <a:latin typeface="Times New Roman" panose="02020603050405020304" pitchFamily="18" charset="0"/>
                <a:cs typeface="Times New Roman" panose="02020603050405020304" pitchFamily="18" charset="0"/>
              </a:rPr>
            </a:br>
            <a:r>
              <a:rPr lang="en-US" sz="2800">
                <a:solidFill>
                  <a:schemeClr val="bg1"/>
                </a:solidFill>
                <a:latin typeface="Times New Roman" panose="02020603050405020304" pitchFamily="18" charset="0"/>
                <a:cs typeface="Times New Roman" panose="02020603050405020304" pitchFamily="18" charset="0"/>
              </a:rPr>
              <a:t>tea grower, traveler, writer…</a:t>
            </a:r>
          </a:p>
          <a:p>
            <a:endParaRPr lang="en-US" sz="2800">
              <a:solidFill>
                <a:schemeClr val="bg1"/>
              </a:solidFill>
              <a:latin typeface="Times New Roman" panose="02020603050405020304" pitchFamily="18" charset="0"/>
              <a:cs typeface="Times New Roman" panose="02020603050405020304" pitchFamily="18" charset="0"/>
            </a:endParaRPr>
          </a:p>
          <a:p>
            <a:r>
              <a:rPr lang="en-US" sz="2800" b="1">
                <a:solidFill>
                  <a:schemeClr val="bg1"/>
                </a:solidFill>
                <a:latin typeface="Times New Roman" panose="02020603050405020304" pitchFamily="18" charset="0"/>
                <a:cs typeface="Times New Roman" panose="02020603050405020304" pitchFamily="18" charset="0"/>
              </a:rPr>
              <a:t>352 249 6899</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jweber12385@gmail.com</a:t>
            </a:r>
            <a:br>
              <a:rPr lang="en-US" sz="28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Facebook.com/janeweber.3939</a:t>
            </a:r>
          </a:p>
        </p:txBody>
      </p:sp>
    </p:spTree>
    <p:extLst>
      <p:ext uri="{BB962C8B-B14F-4D97-AF65-F5344CB8AC3E}">
        <p14:creationId xmlns:p14="http://schemas.microsoft.com/office/powerpoint/2010/main" val="95017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32AC5C-B28E-D14A-DA1C-E1EE600A8A9F}"/>
              </a:ext>
            </a:extLst>
          </p:cNvPr>
          <p:cNvSpPr txBox="1"/>
          <p:nvPr/>
        </p:nvSpPr>
        <p:spPr>
          <a:xfrm>
            <a:off x="2873187" y="920621"/>
            <a:ext cx="6445625" cy="5262979"/>
          </a:xfrm>
          <a:prstGeom prst="rect">
            <a:avLst/>
          </a:prstGeom>
          <a:noFill/>
        </p:spPr>
        <p:txBody>
          <a:bodyPr wrap="square">
            <a:spAutoFit/>
          </a:bodyPr>
          <a:lstStyle/>
          <a:p>
            <a:pPr algn="l"/>
            <a:r>
              <a:rPr lang="en-US" sz="1600" b="0" i="0">
                <a:effectLst/>
                <a:latin typeface="Times New Roman" panose="02020603050405020304" pitchFamily="18" charset="0"/>
                <a:cs typeface="Times New Roman" panose="02020603050405020304" pitchFamily="18" charset="0"/>
              </a:rPr>
              <a:t>Wikipedia:</a:t>
            </a:r>
          </a:p>
          <a:p>
            <a:pPr algn="l"/>
            <a:br>
              <a:rPr lang="en-US" sz="1600" b="0" i="0">
                <a:effectLst/>
                <a:latin typeface="Times New Roman" panose="02020603050405020304" pitchFamily="18" charset="0"/>
                <a:cs typeface="Times New Roman" panose="02020603050405020304" pitchFamily="18" charset="0"/>
              </a:rPr>
            </a:br>
            <a:r>
              <a:rPr lang="en-US" sz="1600" b="0" i="0">
                <a:effectLst/>
                <a:latin typeface="Times New Roman" panose="02020603050405020304" pitchFamily="18" charset="0"/>
                <a:cs typeface="Times New Roman" panose="02020603050405020304" pitchFamily="18" charset="0"/>
              </a:rPr>
              <a:t>“Like other cycads, </a:t>
            </a:r>
            <a:r>
              <a:rPr lang="en-US" sz="1600" b="1" i="1">
                <a:effectLst/>
                <a:latin typeface="Times New Roman" panose="02020603050405020304" pitchFamily="18" charset="0"/>
                <a:cs typeface="Times New Roman" panose="02020603050405020304" pitchFamily="18" charset="0"/>
              </a:rPr>
              <a:t>Zamia integrifolia</a:t>
            </a:r>
            <a:r>
              <a:rPr lang="en-US" sz="1600" b="1" i="0">
                <a:effectLst/>
                <a:latin typeface="Times New Roman" panose="02020603050405020304" pitchFamily="18" charset="0"/>
                <a:cs typeface="Times New Roman" panose="02020603050405020304" pitchFamily="18" charset="0"/>
              </a:rPr>
              <a:t> </a:t>
            </a:r>
            <a:r>
              <a:rPr lang="en-US" sz="1600" b="0" i="0">
                <a:effectLst/>
                <a:latin typeface="Times New Roman" panose="02020603050405020304" pitchFamily="18" charset="0"/>
                <a:cs typeface="Times New Roman" panose="02020603050405020304" pitchFamily="18" charset="0"/>
              </a:rPr>
              <a:t>is </a:t>
            </a:r>
            <a:r>
              <a:rPr lang="en-US" sz="1600" b="0" i="0" u="none" strike="noStrike">
                <a:effectLst/>
                <a:latin typeface="Times New Roman" panose="02020603050405020304" pitchFamily="18" charset="0"/>
                <a:cs typeface="Times New Roman" panose="02020603050405020304" pitchFamily="18" charset="0"/>
              </a:rPr>
              <a:t>poisonous</a:t>
            </a:r>
            <a:r>
              <a:rPr lang="en-US" sz="1600" b="0" i="0">
                <a:effectLst/>
                <a:latin typeface="Times New Roman" panose="02020603050405020304" pitchFamily="18" charset="0"/>
                <a:cs typeface="Times New Roman" panose="02020603050405020304" pitchFamily="18" charset="0"/>
              </a:rPr>
              <a:t>, producing a (neuro)toxin that affects the </a:t>
            </a:r>
            <a:r>
              <a:rPr lang="en-US" sz="1600" b="0" i="0" u="none" strike="noStrike">
                <a:effectLst/>
                <a:latin typeface="Times New Roman" panose="02020603050405020304" pitchFamily="18" charset="0"/>
                <a:cs typeface="Times New Roman" panose="02020603050405020304" pitchFamily="18" charset="0"/>
              </a:rPr>
              <a:t>gastrointestinal tract</a:t>
            </a:r>
            <a:r>
              <a:rPr lang="en-US" sz="1600" b="0" i="0">
                <a:effectLst/>
                <a:latin typeface="Times New Roman" panose="02020603050405020304" pitchFamily="18" charset="0"/>
                <a:cs typeface="Times New Roman" panose="02020603050405020304" pitchFamily="18" charset="0"/>
              </a:rPr>
              <a:t> and </a:t>
            </a:r>
            <a:r>
              <a:rPr lang="en-US" sz="1600" b="0" i="0" u="none" strike="noStrike">
                <a:effectLst/>
                <a:latin typeface="Times New Roman" panose="02020603050405020304" pitchFamily="18" charset="0"/>
                <a:cs typeface="Times New Roman" panose="02020603050405020304" pitchFamily="18" charset="0"/>
              </a:rPr>
              <a:t>nervous system</a:t>
            </a:r>
            <a:r>
              <a:rPr lang="en-US" sz="1600" b="0" i="0">
                <a:effectLst/>
                <a:latin typeface="Times New Roman" panose="02020603050405020304" pitchFamily="18" charset="0"/>
                <a:cs typeface="Times New Roman" panose="02020603050405020304" pitchFamily="18" charset="0"/>
              </a:rPr>
              <a:t>. The toxin can however be removed by careful leaching, and the roots and half-buried stems of this cycad were used by Native American people (notably the </a:t>
            </a:r>
            <a:r>
              <a:rPr lang="en-US" sz="1600" b="0" i="0" u="none" strike="noStrike">
                <a:effectLst/>
                <a:latin typeface="Times New Roman" panose="02020603050405020304" pitchFamily="18" charset="0"/>
                <a:cs typeface="Times New Roman" panose="02020603050405020304" pitchFamily="18" charset="0"/>
              </a:rPr>
              <a:t>Tequesta</a:t>
            </a:r>
            <a:r>
              <a:rPr lang="en-US" sz="1600" b="0" i="0">
                <a:effectLst/>
                <a:latin typeface="Times New Roman" panose="02020603050405020304" pitchFamily="18" charset="0"/>
                <a:cs typeface="Times New Roman" panose="02020603050405020304" pitchFamily="18" charset="0"/>
              </a:rPr>
              <a:t> and </a:t>
            </a:r>
            <a:r>
              <a:rPr lang="en-US" sz="1600" b="0" i="0" u="none" strike="noStrike">
                <a:effectLst/>
                <a:latin typeface="Times New Roman" panose="02020603050405020304" pitchFamily="18" charset="0"/>
                <a:cs typeface="Times New Roman" panose="02020603050405020304" pitchFamily="18" charset="0"/>
              </a:rPr>
              <a:t>Mayaimi</a:t>
            </a:r>
            <a:r>
              <a:rPr lang="en-US" sz="1600" b="0" i="0">
                <a:effectLst/>
                <a:latin typeface="Times New Roman" panose="02020603050405020304" pitchFamily="18" charset="0"/>
                <a:cs typeface="Times New Roman" panose="02020603050405020304" pitchFamily="18" charset="0"/>
              </a:rPr>
              <a:t> Indians, the </a:t>
            </a:r>
            <a:r>
              <a:rPr lang="en-US" sz="1600" b="0" i="0" u="none" strike="noStrike">
                <a:effectLst/>
                <a:latin typeface="Times New Roman" panose="02020603050405020304" pitchFamily="18" charset="0"/>
                <a:cs typeface="Times New Roman" panose="02020603050405020304" pitchFamily="18" charset="0"/>
              </a:rPr>
              <a:t>Seminole Indians</a:t>
            </a:r>
            <a:r>
              <a:rPr lang="en-US" sz="1600" b="0" i="0">
                <a:effectLst/>
                <a:latin typeface="Times New Roman" panose="02020603050405020304" pitchFamily="18" charset="0"/>
                <a:cs typeface="Times New Roman" panose="02020603050405020304" pitchFamily="18" charset="0"/>
              </a:rPr>
              <a:t> and the </a:t>
            </a:r>
            <a:r>
              <a:rPr lang="en-US" sz="1600" b="0" i="0" u="none" strike="noStrike">
                <a:effectLst/>
                <a:latin typeface="Times New Roman" panose="02020603050405020304" pitchFamily="18" charset="0"/>
                <a:cs typeface="Times New Roman" panose="02020603050405020304" pitchFamily="18" charset="0"/>
              </a:rPr>
              <a:t>Maroons</a:t>
            </a:r>
            <a:r>
              <a:rPr lang="en-US" sz="1600" b="0" i="0">
                <a:effectLst/>
                <a:latin typeface="Times New Roman" panose="02020603050405020304" pitchFamily="18" charset="0"/>
                <a:cs typeface="Times New Roman" panose="02020603050405020304" pitchFamily="18" charset="0"/>
              </a:rPr>
              <a:t>) to produce this starch. The root is typically prepared by grinding (macerating) it using a wooden </a:t>
            </a:r>
            <a:r>
              <a:rPr lang="en-US" sz="1600" b="0" i="0" u="none" strike="noStrike">
                <a:effectLst/>
                <a:latin typeface="Times New Roman" panose="02020603050405020304" pitchFamily="18" charset="0"/>
                <a:cs typeface="Times New Roman" panose="02020603050405020304" pitchFamily="18" charset="0"/>
              </a:rPr>
              <a:t>mortar and pestle</a:t>
            </a:r>
            <a:r>
              <a:rPr lang="en-US" sz="1600" b="0" i="0">
                <a:effectLst/>
                <a:latin typeface="Times New Roman" panose="02020603050405020304" pitchFamily="18" charset="0"/>
                <a:cs typeface="Times New Roman" panose="02020603050405020304" pitchFamily="18" charset="0"/>
              </a:rPr>
              <a:t>. The pulp is then saturated in water and drained. The drained fluid is allowed to dry, and the resulting yellowish powder is used in the preparation of various foods.</a:t>
            </a:r>
          </a:p>
          <a:p>
            <a:pPr algn="l"/>
            <a:endParaRPr lang="en-US" sz="1600">
              <a:latin typeface="Times New Roman" panose="02020603050405020304" pitchFamily="18" charset="0"/>
              <a:cs typeface="Times New Roman" panose="02020603050405020304" pitchFamily="18" charset="0"/>
            </a:endParaRPr>
          </a:p>
          <a:p>
            <a:pPr algn="l"/>
            <a:r>
              <a:rPr lang="en-US" sz="1600" b="0" i="0">
                <a:effectLst/>
                <a:latin typeface="Times New Roman" panose="02020603050405020304" pitchFamily="18" charset="0"/>
                <a:cs typeface="Times New Roman" panose="02020603050405020304" pitchFamily="18" charset="0"/>
              </a:rPr>
              <a:t>In commercial production, multiple macerations achieved a whiter color.</a:t>
            </a:r>
          </a:p>
          <a:p>
            <a:pPr algn="l"/>
            <a:endParaRPr lang="en-US" sz="1600" b="0" i="0">
              <a:effectLst/>
              <a:latin typeface="Times New Roman" panose="02020603050405020304" pitchFamily="18" charset="0"/>
              <a:cs typeface="Times New Roman" panose="02020603050405020304" pitchFamily="18" charset="0"/>
            </a:endParaRPr>
          </a:p>
          <a:p>
            <a:pPr algn="l"/>
            <a:r>
              <a:rPr lang="en-US" sz="1600" b="0" i="0">
                <a:effectLst/>
                <a:latin typeface="Times New Roman" panose="02020603050405020304" pitchFamily="18" charset="0"/>
                <a:cs typeface="Times New Roman" panose="02020603050405020304" pitchFamily="18" charset="0"/>
              </a:rPr>
              <a:t>Commercial production of the starch (using roots gathered from wild plants) occurred in </a:t>
            </a:r>
            <a:r>
              <a:rPr lang="en-US" sz="1600" b="0" i="0" u="none" strike="noStrike">
                <a:effectLst/>
                <a:latin typeface="Times New Roman" panose="02020603050405020304" pitchFamily="18" charset="0"/>
                <a:cs typeface="Times New Roman" panose="02020603050405020304" pitchFamily="18" charset="0"/>
              </a:rPr>
              <a:t>South Florida</a:t>
            </a:r>
            <a:r>
              <a:rPr lang="en-US" sz="1600" b="0" i="0">
                <a:effectLst/>
                <a:latin typeface="Times New Roman" panose="02020603050405020304" pitchFamily="18" charset="0"/>
                <a:cs typeface="Times New Roman" panose="02020603050405020304" pitchFamily="18" charset="0"/>
              </a:rPr>
              <a:t>, from the 1830s until the 1920s.</a:t>
            </a:r>
          </a:p>
          <a:p>
            <a:pPr algn="l"/>
            <a:endParaRPr lang="en-US" sz="1600" b="0" i="0">
              <a:effectLst/>
              <a:latin typeface="Times New Roman" panose="02020603050405020304" pitchFamily="18" charset="0"/>
              <a:cs typeface="Times New Roman" panose="02020603050405020304" pitchFamily="18" charset="0"/>
            </a:endParaRPr>
          </a:p>
          <a:p>
            <a:r>
              <a:rPr lang="en-US" sz="1600" i="1">
                <a:effectLst/>
                <a:latin typeface="Times New Roman" panose="02020603050405020304" pitchFamily="18" charset="0"/>
                <a:cs typeface="Times New Roman" panose="02020603050405020304" pitchFamily="18" charset="0"/>
              </a:rPr>
              <a:t>(</a:t>
            </a:r>
            <a:r>
              <a:rPr lang="en-US" sz="1600" b="1" i="1">
                <a:effectLst/>
                <a:latin typeface="Times New Roman" panose="02020603050405020304" pitchFamily="18" charset="0"/>
                <a:cs typeface="Times New Roman" panose="02020603050405020304" pitchFamily="18" charset="0"/>
              </a:rPr>
              <a:t>Zamia integrifolia </a:t>
            </a:r>
            <a:r>
              <a:rPr lang="en-US" sz="1600" b="0" i="0" err="1">
                <a:effectLst/>
                <a:latin typeface="Times New Roman" panose="02020603050405020304" pitchFamily="18" charset="0"/>
                <a:cs typeface="Times New Roman" panose="02020603050405020304" pitchFamily="18" charset="0"/>
              </a:rPr>
              <a:t>Coontie</a:t>
            </a:r>
            <a:r>
              <a:rPr lang="en-US" sz="1600" b="0" i="0">
                <a:effectLst/>
                <a:latin typeface="Times New Roman" panose="02020603050405020304" pitchFamily="18" charset="0"/>
                <a:cs typeface="Times New Roman" panose="02020603050405020304" pitchFamily="18" charset="0"/>
              </a:rPr>
              <a:t>) starch was sold as Florida arrowroot until the Food and Drug Administration banned the practice in 1925.</a:t>
            </a:r>
            <a:br>
              <a:rPr lang="en-US" sz="1600" b="0" i="0">
                <a:effectLst/>
                <a:latin typeface="Times New Roman" panose="02020603050405020304" pitchFamily="18" charset="0"/>
                <a:cs typeface="Times New Roman" panose="02020603050405020304" pitchFamily="18" charset="0"/>
              </a:rPr>
            </a:br>
            <a:r>
              <a:rPr lang="en-US" sz="1600" b="0" i="0">
                <a:effectLst/>
                <a:latin typeface="Times New Roman" panose="02020603050405020304" pitchFamily="18" charset="0"/>
                <a:cs typeface="Times New Roman" panose="02020603050405020304" pitchFamily="18" charset="0"/>
              </a:rPr>
              <a:t>The last commercial "</a:t>
            </a:r>
            <a:r>
              <a:rPr lang="en-US" sz="1600" b="0" i="0" err="1">
                <a:effectLst/>
                <a:latin typeface="Times New Roman" panose="02020603050405020304" pitchFamily="18" charset="0"/>
                <a:cs typeface="Times New Roman" panose="02020603050405020304" pitchFamily="18" charset="0"/>
              </a:rPr>
              <a:t>coontie</a:t>
            </a:r>
            <a:r>
              <a:rPr lang="en-US" sz="1600" b="0" i="0">
                <a:effectLst/>
                <a:latin typeface="Times New Roman" panose="02020603050405020304" pitchFamily="18" charset="0"/>
                <a:cs typeface="Times New Roman" panose="02020603050405020304" pitchFamily="18" charset="0"/>
              </a:rPr>
              <a:t> starch" factory in Florida was destroyed by the 1926 Miami Hurricane.”</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89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6A725-F4D8-2B24-36B9-05F6E976D2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988"/>
            <a:ext cx="8099606" cy="6858000"/>
          </a:xfrm>
          <a:prstGeom prst="rect">
            <a:avLst/>
          </a:prstGeom>
        </p:spPr>
      </p:pic>
      <p:pic>
        <p:nvPicPr>
          <p:cNvPr id="12" name="Picture 11">
            <a:extLst>
              <a:ext uri="{FF2B5EF4-FFF2-40B4-BE49-F238E27FC236}">
                <a16:creationId xmlns:a16="http://schemas.microsoft.com/office/drawing/2014/main" id="{545161B5-BCD9-E0A4-5DF1-98A1D786DA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6991" y="1981200"/>
            <a:ext cx="2213750" cy="2265839"/>
          </a:xfrm>
          <a:prstGeom prst="rect">
            <a:avLst/>
          </a:prstGeom>
        </p:spPr>
      </p:pic>
      <p:sp>
        <p:nvSpPr>
          <p:cNvPr id="29" name="TextBox 28">
            <a:extLst>
              <a:ext uri="{FF2B5EF4-FFF2-40B4-BE49-F238E27FC236}">
                <a16:creationId xmlns:a16="http://schemas.microsoft.com/office/drawing/2014/main" id="{E4C102DF-8FF9-C82B-BF7F-C81FA75DE85F}"/>
              </a:ext>
            </a:extLst>
          </p:cNvPr>
          <p:cNvSpPr txBox="1"/>
          <p:nvPr/>
        </p:nvSpPr>
        <p:spPr>
          <a:xfrm>
            <a:off x="8408894" y="493059"/>
            <a:ext cx="3174267" cy="1384995"/>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Florida has 7 species of native pine trees</a:t>
            </a:r>
          </a:p>
          <a:p>
            <a:r>
              <a:rPr lang="en-US" sz="1400">
                <a:latin typeface="Times New Roman" panose="02020603050405020304" pitchFamily="18" charset="0"/>
                <a:cs typeface="Times New Roman" panose="02020603050405020304" pitchFamily="18" charset="0"/>
              </a:rPr>
              <a:t>Check their range at the online plant atlas</a:t>
            </a:r>
            <a:br>
              <a:rPr lang="en-US" sz="1400">
                <a:latin typeface="Times New Roman" panose="02020603050405020304" pitchFamily="18" charset="0"/>
                <a:cs typeface="Times New Roman" panose="02020603050405020304" pitchFamily="18" charset="0"/>
              </a:rPr>
            </a:br>
            <a:r>
              <a:rPr lang="en-US" sz="1400" err="1">
                <a:latin typeface="Times New Roman" panose="02020603050405020304" pitchFamily="18" charset="0"/>
                <a:cs typeface="Times New Roman" panose="02020603050405020304" pitchFamily="18" charset="0"/>
              </a:rPr>
              <a:t>Atlas</a:t>
            </a:r>
            <a:r>
              <a:rPr lang="en-US" sz="1400">
                <a:latin typeface="Times New Roman" panose="02020603050405020304" pitchFamily="18" charset="0"/>
                <a:cs typeface="Times New Roman" panose="02020603050405020304" pitchFamily="18" charset="0"/>
              </a:rPr>
              <a:t> of Florida Plants</a:t>
            </a:r>
          </a:p>
          <a:p>
            <a:endParaRPr lang="en-US" sz="1400">
              <a:latin typeface="Times New Roman" panose="02020603050405020304" pitchFamily="18" charset="0"/>
              <a:cs typeface="Times New Roman" panose="02020603050405020304" pitchFamily="18" charset="0"/>
            </a:endParaRPr>
          </a:p>
          <a:p>
            <a:r>
              <a:rPr lang="en-US" sz="1400" b="1" i="0" u="sng">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University of South Florida</a:t>
            </a:r>
            <a:br>
              <a:rPr lang="en-US" sz="1400" u="sng">
                <a:latin typeface="Times New Roman" panose="02020603050405020304" pitchFamily="18" charset="0"/>
                <a:cs typeface="Times New Roman" panose="02020603050405020304" pitchFamily="18" charset="0"/>
              </a:rPr>
            </a:br>
            <a:r>
              <a:rPr lang="en-US" sz="1400" b="0" i="0">
                <a:effectLst/>
                <a:latin typeface="Times New Roman" panose="02020603050405020304" pitchFamily="18" charset="0"/>
                <a:cs typeface="Times New Roman" panose="02020603050405020304" pitchFamily="18" charset="0"/>
              </a:rPr>
              <a:t>family of </a:t>
            </a:r>
            <a:r>
              <a:rPr lang="en-US" sz="1400" b="1" i="0" u="sng">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PlantAtlas.org</a:t>
            </a:r>
            <a:r>
              <a:rPr lang="en-US" sz="1400" b="0" i="0">
                <a:effectLst/>
                <a:latin typeface="Times New Roman" panose="02020603050405020304" pitchFamily="18" charset="0"/>
                <a:cs typeface="Times New Roman" panose="02020603050405020304" pitchFamily="18" charset="0"/>
              </a:rPr>
              <a:t> websites</a:t>
            </a: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20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52DCB00-0D95-2B7C-9BB5-19B3CBA03697}"/>
              </a:ext>
            </a:extLst>
          </p:cNvPr>
          <p:cNvSpPr txBox="1"/>
          <p:nvPr/>
        </p:nvSpPr>
        <p:spPr>
          <a:xfrm>
            <a:off x="225974" y="5913567"/>
            <a:ext cx="8973671" cy="738664"/>
          </a:xfrm>
          <a:prstGeom prst="rect">
            <a:avLst/>
          </a:prstGeom>
          <a:noFill/>
        </p:spPr>
        <p:txBody>
          <a:bodyPr wrap="square">
            <a:spAutoFit/>
          </a:bodyPr>
          <a:lstStyle/>
          <a:p>
            <a:pPr algn="ctr"/>
            <a:r>
              <a:rPr lang="en-US" sz="1400" b="0" i="0">
                <a:effectLst/>
                <a:latin typeface="Times New Roman" panose="02020603050405020304" pitchFamily="18" charset="0"/>
                <a:cs typeface="Times New Roman" panose="02020603050405020304" pitchFamily="18" charset="0"/>
              </a:rPr>
              <a:t>For more information, contact: </a:t>
            </a:r>
            <a:r>
              <a:rPr lang="en-US" sz="1400" b="1" i="0" u="sng">
                <a:effectLst/>
                <a:latin typeface="Times New Roman" panose="02020603050405020304" pitchFamily="18" charset="0"/>
                <a:cs typeface="Times New Roman" panose="02020603050405020304" pitchFamily="18" charset="0"/>
                <a:hlinkClick r:id="rId2" tooltip="Send an email to Richard Wunderlin">
                  <a:extLst>
                    <a:ext uri="{A12FA001-AC4F-418D-AE19-62706E023703}">
                      <ahyp:hlinkClr xmlns:ahyp="http://schemas.microsoft.com/office/drawing/2018/hyperlinkcolor" val="tx"/>
                    </a:ext>
                  </a:extLst>
                </a:hlinkClick>
              </a:rPr>
              <a:t>Richard Wunderlin</a:t>
            </a:r>
            <a:r>
              <a:rPr lang="en-US" sz="1400" b="0" i="0">
                <a:effectLst/>
                <a:latin typeface="Times New Roman" panose="02020603050405020304" pitchFamily="18" charset="0"/>
                <a:cs typeface="Times New Roman" panose="02020603050405020304" pitchFamily="18" charset="0"/>
              </a:rPr>
              <a:t> or </a:t>
            </a:r>
            <a:r>
              <a:rPr lang="en-US" sz="1400" b="1" i="0" u="sng">
                <a:effectLst/>
                <a:latin typeface="Times New Roman" panose="02020603050405020304" pitchFamily="18" charset="0"/>
                <a:cs typeface="Times New Roman" panose="02020603050405020304" pitchFamily="18" charset="0"/>
                <a:hlinkClick r:id="rId3" tooltip="Send an email to Bruce Hansen">
                  <a:extLst>
                    <a:ext uri="{A12FA001-AC4F-418D-AE19-62706E023703}">
                      <ahyp:hlinkClr xmlns:ahyp="http://schemas.microsoft.com/office/drawing/2018/hyperlinkcolor" val="tx"/>
                    </a:ext>
                  </a:extLst>
                </a:hlinkClick>
              </a:rPr>
              <a:t>Bruce Hansen</a:t>
            </a:r>
            <a:r>
              <a:rPr lang="en-US" sz="1400" b="0" i="0">
                <a:effectLst/>
                <a:latin typeface="Times New Roman" panose="02020603050405020304" pitchFamily="18" charset="0"/>
                <a:cs typeface="Times New Roman" panose="02020603050405020304" pitchFamily="18" charset="0"/>
              </a:rPr>
              <a:t>, </a:t>
            </a:r>
            <a:r>
              <a:rPr lang="en-US" sz="1400" b="1" i="0" u="sng">
                <a:effectLst/>
                <a:latin typeface="Times New Roman" panose="02020603050405020304" pitchFamily="18" charset="0"/>
                <a:cs typeface="Times New Roman" panose="02020603050405020304" pitchFamily="18" charset="0"/>
                <a:hlinkClick r:id="rId4" tooltip="Send an email to Alan Franck">
                  <a:extLst>
                    <a:ext uri="{A12FA001-AC4F-418D-AE19-62706E023703}">
                      <ahyp:hlinkClr xmlns:ahyp="http://schemas.microsoft.com/office/drawing/2018/hyperlinkcolor" val="tx"/>
                    </a:ext>
                  </a:extLst>
                </a:hlinkClick>
              </a:rPr>
              <a:t>Alan Franck</a:t>
            </a:r>
            <a:r>
              <a:rPr lang="en-US" sz="1400" b="0" i="0">
                <a:effectLst/>
                <a:latin typeface="Times New Roman" panose="02020603050405020304" pitchFamily="18" charset="0"/>
                <a:cs typeface="Times New Roman" panose="02020603050405020304" pitchFamily="18" charset="0"/>
              </a:rPr>
              <a:t>, or </a:t>
            </a:r>
            <a:r>
              <a:rPr lang="en-US" sz="1400" b="1" i="0" u="sng">
                <a:effectLst/>
                <a:latin typeface="Times New Roman" panose="02020603050405020304" pitchFamily="18" charset="0"/>
                <a:cs typeface="Times New Roman" panose="02020603050405020304" pitchFamily="18" charset="0"/>
                <a:hlinkClick r:id="rId5" tooltip="Send an email to Karla Alvarado">
                  <a:extLst>
                    <a:ext uri="{A12FA001-AC4F-418D-AE19-62706E023703}">
                      <ahyp:hlinkClr xmlns:ahyp="http://schemas.microsoft.com/office/drawing/2018/hyperlinkcolor" val="tx"/>
                    </a:ext>
                  </a:extLst>
                </a:hlinkClick>
              </a:rPr>
              <a:t>Karla Alvarado</a:t>
            </a:r>
            <a:endParaRPr lang="en-US" sz="1400" b="0" i="0">
              <a:effectLst/>
              <a:latin typeface="Times New Roman" panose="02020603050405020304" pitchFamily="18" charset="0"/>
              <a:cs typeface="Times New Roman" panose="02020603050405020304" pitchFamily="18" charset="0"/>
            </a:endParaRPr>
          </a:p>
          <a:p>
            <a:r>
              <a:rPr lang="en-US" sz="1400" b="0" i="0">
                <a:effectLst/>
                <a:latin typeface="Times New Roman" panose="02020603050405020304" pitchFamily="18" charset="0"/>
                <a:cs typeface="Times New Roman" panose="02020603050405020304" pitchFamily="18" charset="0"/>
              </a:rPr>
              <a:t>© 2024 Institute for Systematic Botany | Data last modified: 1/25/2024	Web Development: </a:t>
            </a:r>
            <a:r>
              <a:rPr lang="en-US" sz="1400" b="1" i="0" u="sng">
                <a:effectLst/>
                <a:latin typeface="Times New Roman" panose="02020603050405020304" pitchFamily="18" charset="0"/>
                <a:cs typeface="Times New Roman" panose="02020603050405020304" pitchFamily="18" charset="0"/>
                <a:hlinkClick r:id="rId6" tooltip="USF Water Institute">
                  <a:extLst>
                    <a:ext uri="{A12FA001-AC4F-418D-AE19-62706E023703}">
                      <ahyp:hlinkClr xmlns:ahyp="http://schemas.microsoft.com/office/drawing/2018/hyperlinkcolor" val="tx"/>
                    </a:ext>
                  </a:extLst>
                </a:hlinkClick>
              </a:rPr>
              <a:t>USF Water Institute</a:t>
            </a:r>
            <a:endParaRPr lang="en-US" sz="1400" b="0" i="0">
              <a:effectLst/>
              <a:latin typeface="Times New Roman" panose="02020603050405020304" pitchFamily="18" charset="0"/>
              <a:cs typeface="Times New Roman" panose="02020603050405020304" pitchFamily="18" charset="0"/>
            </a:endParaRPr>
          </a:p>
          <a:p>
            <a:pPr algn="ctr"/>
            <a:r>
              <a:rPr lang="en-US" sz="1400" b="0" i="0">
                <a:effectLst/>
                <a:latin typeface="Times New Roman" panose="02020603050405020304" pitchFamily="18" charset="0"/>
                <a:cs typeface="Times New Roman" panose="02020603050405020304" pitchFamily="18" charset="0"/>
              </a:rPr>
              <a:t>A member of the </a:t>
            </a:r>
            <a:r>
              <a:rPr lang="en-US" sz="1400" b="1" i="0" u="sng">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University of South Florida</a:t>
            </a:r>
            <a:r>
              <a:rPr lang="en-US" sz="1400" b="0" i="0">
                <a:effectLst/>
                <a:latin typeface="Times New Roman" panose="02020603050405020304" pitchFamily="18" charset="0"/>
                <a:cs typeface="Times New Roman" panose="02020603050405020304" pitchFamily="18" charset="0"/>
              </a:rPr>
              <a:t> family of </a:t>
            </a:r>
            <a:r>
              <a:rPr lang="en-US" sz="1400" b="1" i="0" u="sng">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PlantAtlas.org</a:t>
            </a:r>
            <a:r>
              <a:rPr lang="en-US" sz="1400" b="0" i="0">
                <a:effectLst/>
                <a:latin typeface="Times New Roman" panose="02020603050405020304" pitchFamily="18" charset="0"/>
                <a:cs typeface="Times New Roman" panose="02020603050405020304" pitchFamily="18" charset="0"/>
              </a:rPr>
              <a:t> websites</a:t>
            </a:r>
          </a:p>
        </p:txBody>
      </p:sp>
      <p:sp>
        <p:nvSpPr>
          <p:cNvPr id="19" name="TextBox 18">
            <a:extLst>
              <a:ext uri="{FF2B5EF4-FFF2-40B4-BE49-F238E27FC236}">
                <a16:creationId xmlns:a16="http://schemas.microsoft.com/office/drawing/2014/main" id="{BADB3BE0-79E0-3E8D-8173-B6D8CE88F389}"/>
              </a:ext>
            </a:extLst>
          </p:cNvPr>
          <p:cNvSpPr txBox="1"/>
          <p:nvPr/>
        </p:nvSpPr>
        <p:spPr>
          <a:xfrm>
            <a:off x="8915145" y="2821911"/>
            <a:ext cx="2805576" cy="1384995"/>
          </a:xfrm>
          <a:prstGeom prst="rect">
            <a:avLst/>
          </a:prstGeom>
          <a:noFill/>
        </p:spPr>
        <p:txBody>
          <a:bodyPr wrap="none" rtlCol="0">
            <a:spAutoFit/>
          </a:bodyPr>
          <a:lstStyle/>
          <a:p>
            <a:r>
              <a:rPr lang="en-US" sz="1200">
                <a:latin typeface="Times New Roman" panose="02020603050405020304" pitchFamily="18" charset="0"/>
                <a:cs typeface="Times New Roman" panose="02020603050405020304" pitchFamily="18" charset="0"/>
              </a:rPr>
              <a:t>4 species of native pines commonly</a:t>
            </a:r>
            <a:br>
              <a:rPr lang="en-US" sz="1200">
                <a:latin typeface="Times New Roman" panose="02020603050405020304" pitchFamily="18" charset="0"/>
                <a:cs typeface="Times New Roman" panose="02020603050405020304" pitchFamily="18" charset="0"/>
              </a:rPr>
            </a:br>
            <a:r>
              <a:rPr lang="en-US" sz="1200">
                <a:latin typeface="Times New Roman" panose="02020603050405020304" pitchFamily="18" charset="0"/>
                <a:cs typeface="Times New Roman" panose="02020603050405020304" pitchFamily="18" charset="0"/>
              </a:rPr>
              <a:t>grow in Citrus County.</a:t>
            </a:r>
            <a:br>
              <a:rPr lang="en-US" sz="1200">
                <a:latin typeface="Times New Roman" panose="02020603050405020304" pitchFamily="18" charset="0"/>
                <a:cs typeface="Times New Roman" panose="02020603050405020304" pitchFamily="18" charset="0"/>
              </a:rPr>
            </a:br>
            <a:r>
              <a:rPr lang="en-US" sz="1200">
                <a:latin typeface="Times New Roman" panose="02020603050405020304" pitchFamily="18" charset="0"/>
                <a:cs typeface="Times New Roman" panose="02020603050405020304" pitchFamily="18" charset="0"/>
              </a:rPr>
              <a:t>Long leaf pine (</a:t>
            </a:r>
            <a:r>
              <a:rPr lang="en-US" sz="1200" i="1">
                <a:latin typeface="Times New Roman" panose="02020603050405020304" pitchFamily="18" charset="0"/>
                <a:cs typeface="Times New Roman" panose="02020603050405020304" pitchFamily="18" charset="0"/>
              </a:rPr>
              <a:t>Pinus palustris)</a:t>
            </a:r>
            <a:r>
              <a:rPr lang="en-US" sz="1200">
                <a:latin typeface="Times New Roman" panose="02020603050405020304" pitchFamily="18" charset="0"/>
                <a:cs typeface="Times New Roman" panose="02020603050405020304" pitchFamily="18" charset="0"/>
              </a:rPr>
              <a:t>stays in its</a:t>
            </a:r>
            <a:br>
              <a:rPr lang="en-US" sz="1200">
                <a:latin typeface="Times New Roman" panose="02020603050405020304" pitchFamily="18" charset="0"/>
                <a:cs typeface="Times New Roman" panose="02020603050405020304" pitchFamily="18" charset="0"/>
              </a:rPr>
            </a:br>
            <a:r>
              <a:rPr lang="en-US" sz="1200">
                <a:latin typeface="Times New Roman" panose="02020603050405020304" pitchFamily="18" charset="0"/>
                <a:cs typeface="Times New Roman" panose="02020603050405020304" pitchFamily="18" charset="0"/>
              </a:rPr>
              <a:t>juvenile grass stage for at least 8 years.</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It needs periodic fires to help clear out</a:t>
            </a:r>
            <a:br>
              <a:rPr lang="en-US" sz="1200">
                <a:latin typeface="Times New Roman" panose="02020603050405020304" pitchFamily="18" charset="0"/>
                <a:cs typeface="Times New Roman" panose="02020603050405020304" pitchFamily="18" charset="0"/>
              </a:rPr>
            </a:br>
            <a:r>
              <a:rPr lang="en-US" sz="1200">
                <a:latin typeface="Times New Roman" panose="02020603050405020304" pitchFamily="18" charset="0"/>
                <a:cs typeface="Times New Roman" panose="02020603050405020304" pitchFamily="18" charset="0"/>
              </a:rPr>
              <a:t>faster growing Slash Pines (</a:t>
            </a:r>
            <a:r>
              <a:rPr lang="en-US" sz="1200" i="1">
                <a:latin typeface="Times New Roman" panose="02020603050405020304" pitchFamily="18" charset="0"/>
                <a:cs typeface="Times New Roman" panose="02020603050405020304" pitchFamily="18" charset="0"/>
              </a:rPr>
              <a:t>Pinus elliottii</a:t>
            </a:r>
            <a:r>
              <a:rPr lang="en-US" sz="1200">
                <a:latin typeface="Times New Roman" panose="02020603050405020304" pitchFamily="18" charset="0"/>
                <a:cs typeface="Times New Roman" panose="02020603050405020304" pitchFamily="18" charset="0"/>
              </a:rPr>
              <a:t>)</a:t>
            </a:r>
          </a:p>
        </p:txBody>
      </p:sp>
      <p:pic>
        <p:nvPicPr>
          <p:cNvPr id="29" name="Picture 28">
            <a:extLst>
              <a:ext uri="{FF2B5EF4-FFF2-40B4-BE49-F238E27FC236}">
                <a16:creationId xmlns:a16="http://schemas.microsoft.com/office/drawing/2014/main" id="{21F663BE-E116-0D70-6B54-8149ACD9E91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91762" y="3107263"/>
            <a:ext cx="2772162" cy="2819794"/>
          </a:xfrm>
          <a:prstGeom prst="rect">
            <a:avLst/>
          </a:prstGeom>
        </p:spPr>
      </p:pic>
      <p:pic>
        <p:nvPicPr>
          <p:cNvPr id="31" name="Picture 30">
            <a:extLst>
              <a:ext uri="{FF2B5EF4-FFF2-40B4-BE49-F238E27FC236}">
                <a16:creationId xmlns:a16="http://schemas.microsoft.com/office/drawing/2014/main" id="{C9AC7DAE-7646-6538-052D-D2423A87BAD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38553" y="3092898"/>
            <a:ext cx="2801521" cy="2792089"/>
          </a:xfrm>
          <a:prstGeom prst="rect">
            <a:avLst/>
          </a:prstGeom>
        </p:spPr>
      </p:pic>
      <p:pic>
        <p:nvPicPr>
          <p:cNvPr id="33" name="Picture 32">
            <a:extLst>
              <a:ext uri="{FF2B5EF4-FFF2-40B4-BE49-F238E27FC236}">
                <a16:creationId xmlns:a16="http://schemas.microsoft.com/office/drawing/2014/main" id="{8A9F49DE-7681-D7E7-3DF9-E8D6781F654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931511" y="115627"/>
            <a:ext cx="2629267" cy="2695951"/>
          </a:xfrm>
          <a:prstGeom prst="rect">
            <a:avLst/>
          </a:prstGeom>
        </p:spPr>
      </p:pic>
      <p:pic>
        <p:nvPicPr>
          <p:cNvPr id="35" name="Picture 34">
            <a:extLst>
              <a:ext uri="{FF2B5EF4-FFF2-40B4-BE49-F238E27FC236}">
                <a16:creationId xmlns:a16="http://schemas.microsoft.com/office/drawing/2014/main" id="{8A9B2F4E-855B-23F4-646C-96AD2AEA63F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484397" y="136489"/>
            <a:ext cx="2648320" cy="2638793"/>
          </a:xfrm>
          <a:prstGeom prst="rect">
            <a:avLst/>
          </a:prstGeom>
        </p:spPr>
      </p:pic>
      <p:pic>
        <p:nvPicPr>
          <p:cNvPr id="37" name="Picture 36">
            <a:extLst>
              <a:ext uri="{FF2B5EF4-FFF2-40B4-BE49-F238E27FC236}">
                <a16:creationId xmlns:a16="http://schemas.microsoft.com/office/drawing/2014/main" id="{CB62F386-5D9D-1FB5-8811-E94E784B46B7}"/>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713259" y="115627"/>
            <a:ext cx="2657846" cy="2629267"/>
          </a:xfrm>
          <a:prstGeom prst="rect">
            <a:avLst/>
          </a:prstGeom>
        </p:spPr>
      </p:pic>
      <p:pic>
        <p:nvPicPr>
          <p:cNvPr id="39" name="Picture 38" descr="A map of florida with different states&#10;&#10;Description automatically generated">
            <a:extLst>
              <a:ext uri="{FF2B5EF4-FFF2-40B4-BE49-F238E27FC236}">
                <a16:creationId xmlns:a16="http://schemas.microsoft.com/office/drawing/2014/main" id="{1B1D787E-1BCD-58C1-7C9A-0F9153015D6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97339" y="3069158"/>
            <a:ext cx="2819794" cy="2896004"/>
          </a:xfrm>
          <a:prstGeom prst="rect">
            <a:avLst/>
          </a:prstGeom>
        </p:spPr>
      </p:pic>
      <p:pic>
        <p:nvPicPr>
          <p:cNvPr id="41" name="Picture 40" descr="A map of the state of florida&#10;&#10;Description automatically generated">
            <a:extLst>
              <a:ext uri="{FF2B5EF4-FFF2-40B4-BE49-F238E27FC236}">
                <a16:creationId xmlns:a16="http://schemas.microsoft.com/office/drawing/2014/main" id="{F83ABA54-26D7-FBE6-599F-7EC0C949647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9763" y="136489"/>
            <a:ext cx="2629267" cy="2692298"/>
          </a:xfrm>
          <a:prstGeom prst="rect">
            <a:avLst/>
          </a:prstGeom>
        </p:spPr>
      </p:pic>
      <p:pic>
        <p:nvPicPr>
          <p:cNvPr id="42" name="Picture 41" descr="A tree in the woods&#10;&#10;Description automatically generated">
            <a:extLst>
              <a:ext uri="{FF2B5EF4-FFF2-40B4-BE49-F238E27FC236}">
                <a16:creationId xmlns:a16="http://schemas.microsoft.com/office/drawing/2014/main" id="{B13FB8B6-3FC0-CB06-6889-7FA01FC28B9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071024" y="4268904"/>
            <a:ext cx="2493818" cy="2813278"/>
          </a:xfrm>
          <a:prstGeom prst="rect">
            <a:avLst/>
          </a:prstGeom>
        </p:spPr>
      </p:pic>
    </p:spTree>
    <p:extLst>
      <p:ext uri="{BB962C8B-B14F-4D97-AF65-F5344CB8AC3E}">
        <p14:creationId xmlns:p14="http://schemas.microsoft.com/office/powerpoint/2010/main" val="383528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86CEE5-CA11-D6BB-37BA-1FF41AAB5EDE}"/>
              </a:ext>
            </a:extLst>
          </p:cNvPr>
          <p:cNvSpPr txBox="1"/>
          <p:nvPr/>
        </p:nvSpPr>
        <p:spPr>
          <a:xfrm>
            <a:off x="1936376" y="162853"/>
            <a:ext cx="7311747" cy="2031325"/>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Gymnosperms evolved before angiosperm flowering plants.</a:t>
            </a:r>
            <a:br>
              <a:rPr lang="en-US" b="1">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Araucaria, cycad, cypress, fir, ginkgo, juniper, larch, pine, spruce, </a:t>
            </a:r>
            <a:r>
              <a:rPr lang="en-US" err="1">
                <a:latin typeface="Times New Roman" panose="02020603050405020304" pitchFamily="18" charset="0"/>
                <a:cs typeface="Times New Roman" panose="02020603050405020304" pitchFamily="18" charset="0"/>
              </a:rPr>
              <a:t>torreya</a:t>
            </a:r>
            <a:r>
              <a:rPr lang="en-US">
                <a:latin typeface="Times New Roman" panose="02020603050405020304" pitchFamily="18" charset="0"/>
                <a:cs typeface="Times New Roman" panose="02020603050405020304" pitchFamily="18" charset="0"/>
              </a:rPr>
              <a:t>, etc. are gymnosperms with naked seeds in cones.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Florida has 7 species of native perennial evergreen pine trees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(Sand, Slash, Longleaf, Loblolly, Pond, Spruce &amp; Shortleaf/Yellow);</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2 species of cypress (Pond and Bald); one cycad (Coontie) and one critically endangered </a:t>
            </a:r>
            <a:r>
              <a:rPr lang="en-US" i="1" err="1">
                <a:latin typeface="Times New Roman" panose="02020603050405020304" pitchFamily="18" charset="0"/>
                <a:cs typeface="Times New Roman" panose="02020603050405020304" pitchFamily="18" charset="0"/>
              </a:rPr>
              <a:t>Torreya</a:t>
            </a:r>
            <a:r>
              <a:rPr lang="en-US" i="1">
                <a:latin typeface="Times New Roman" panose="02020603050405020304" pitchFamily="18" charset="0"/>
                <a:cs typeface="Times New Roman" panose="02020603050405020304" pitchFamily="18" charset="0"/>
              </a:rPr>
              <a:t> taxifolia</a:t>
            </a:r>
            <a:r>
              <a:rPr lang="en-US">
                <a:latin typeface="Times New Roman" panose="02020603050405020304" pitchFamily="18" charset="0"/>
                <a:cs typeface="Times New Roman" panose="02020603050405020304" pitchFamily="18" charset="0"/>
              </a:rPr>
              <a:t>.</a:t>
            </a:r>
          </a:p>
        </p:txBody>
      </p:sp>
      <p:pic>
        <p:nvPicPr>
          <p:cNvPr id="4" name="Picture 3" descr="A tree with a few trees&#10;&#10;Description automatically generated with medium confidence">
            <a:extLst>
              <a:ext uri="{FF2B5EF4-FFF2-40B4-BE49-F238E27FC236}">
                <a16:creationId xmlns:a16="http://schemas.microsoft.com/office/drawing/2014/main" id="{15BCD75E-F6E5-C128-51F3-E8103237D3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172" y="2221216"/>
            <a:ext cx="3314331" cy="4636784"/>
          </a:xfrm>
          <a:prstGeom prst="rect">
            <a:avLst/>
          </a:prstGeom>
        </p:spPr>
      </p:pic>
      <p:pic>
        <p:nvPicPr>
          <p:cNvPr id="5" name="Picture 4" descr="A group of plants in black buckets&#10;&#10;Description automatically generated">
            <a:extLst>
              <a:ext uri="{FF2B5EF4-FFF2-40B4-BE49-F238E27FC236}">
                <a16:creationId xmlns:a16="http://schemas.microsoft.com/office/drawing/2014/main" id="{970487CE-743C-E71A-FFED-DAEE2833D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0525" y="2221216"/>
            <a:ext cx="2960998" cy="4774954"/>
          </a:xfrm>
          <a:prstGeom prst="rect">
            <a:avLst/>
          </a:prstGeom>
        </p:spPr>
      </p:pic>
      <p:pic>
        <p:nvPicPr>
          <p:cNvPr id="9" name="Picture 8" descr="A close-up of a tree branch&#10;&#10;Description automatically generated">
            <a:extLst>
              <a:ext uri="{FF2B5EF4-FFF2-40B4-BE49-F238E27FC236}">
                <a16:creationId xmlns:a16="http://schemas.microsoft.com/office/drawing/2014/main" id="{6E7CA289-9B97-0DF7-7ABC-8D438884FA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972172" y="2902147"/>
            <a:ext cx="4774954" cy="3413093"/>
          </a:xfrm>
          <a:prstGeom prst="rect">
            <a:avLst/>
          </a:prstGeom>
        </p:spPr>
      </p:pic>
      <p:pic>
        <p:nvPicPr>
          <p:cNvPr id="11" name="Picture 10" descr="A pine cone on a tree bark&#10;&#10;Description automatically generated">
            <a:extLst>
              <a:ext uri="{FF2B5EF4-FFF2-40B4-BE49-F238E27FC236}">
                <a16:creationId xmlns:a16="http://schemas.microsoft.com/office/drawing/2014/main" id="{5EDCBCAD-AC5E-9F2A-0C18-73A5EAEAF3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841277" y="1875546"/>
            <a:ext cx="2568636" cy="1926477"/>
          </a:xfrm>
          <a:prstGeom prst="rect">
            <a:avLst/>
          </a:prstGeom>
        </p:spPr>
      </p:pic>
      <p:pic>
        <p:nvPicPr>
          <p:cNvPr id="13" name="Picture 12">
            <a:extLst>
              <a:ext uri="{FF2B5EF4-FFF2-40B4-BE49-F238E27FC236}">
                <a16:creationId xmlns:a16="http://schemas.microsoft.com/office/drawing/2014/main" id="{9FF39607-09FA-C20E-1BAE-D5E66A6DEA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62360" y="4220748"/>
            <a:ext cx="1926475" cy="2544370"/>
          </a:xfrm>
          <a:prstGeom prst="rect">
            <a:avLst/>
          </a:prstGeom>
        </p:spPr>
      </p:pic>
      <p:sp>
        <p:nvSpPr>
          <p:cNvPr id="14" name="TextBox 13">
            <a:extLst>
              <a:ext uri="{FF2B5EF4-FFF2-40B4-BE49-F238E27FC236}">
                <a16:creationId xmlns:a16="http://schemas.microsoft.com/office/drawing/2014/main" id="{F4F90D92-E772-8825-C2FF-0143C7919A17}"/>
              </a:ext>
            </a:extLst>
          </p:cNvPr>
          <p:cNvSpPr txBox="1"/>
          <p:nvPr/>
        </p:nvSpPr>
        <p:spPr>
          <a:xfrm>
            <a:off x="1574834" y="6017488"/>
            <a:ext cx="1731563" cy="738664"/>
          </a:xfrm>
          <a:prstGeom prst="rect">
            <a:avLst/>
          </a:prstGeom>
          <a:noFill/>
        </p:spPr>
        <p:txBody>
          <a:bodyPr wrap="non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Taxodium distichum</a:t>
            </a:r>
            <a:br>
              <a:rPr lang="en-US" sz="1400" b="1" i="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Bald Cypress </a:t>
            </a:r>
          </a:p>
          <a:p>
            <a:pPr algn="ctr"/>
            <a:r>
              <a:rPr lang="en-US" sz="1400" b="1">
                <a:solidFill>
                  <a:schemeClr val="bg1"/>
                </a:solidFill>
                <a:latin typeface="Times New Roman" panose="02020603050405020304" pitchFamily="18" charset="0"/>
                <a:cs typeface="Times New Roman" panose="02020603050405020304" pitchFamily="18" charset="0"/>
              </a:rPr>
              <a:t>lives up to 600 years</a:t>
            </a:r>
          </a:p>
        </p:txBody>
      </p:sp>
      <p:sp>
        <p:nvSpPr>
          <p:cNvPr id="15" name="TextBox 14">
            <a:extLst>
              <a:ext uri="{FF2B5EF4-FFF2-40B4-BE49-F238E27FC236}">
                <a16:creationId xmlns:a16="http://schemas.microsoft.com/office/drawing/2014/main" id="{2E63076D-0404-04F7-566B-0AB79FE00696}"/>
              </a:ext>
            </a:extLst>
          </p:cNvPr>
          <p:cNvSpPr txBox="1"/>
          <p:nvPr/>
        </p:nvSpPr>
        <p:spPr>
          <a:xfrm>
            <a:off x="4163387" y="6168915"/>
            <a:ext cx="1784463"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Juniperus virginiana</a:t>
            </a:r>
          </a:p>
          <a:p>
            <a:pPr algn="ctr"/>
            <a:r>
              <a:rPr lang="en-US" sz="1400" b="1">
                <a:solidFill>
                  <a:schemeClr val="bg1"/>
                </a:solidFill>
                <a:latin typeface="Times New Roman" panose="02020603050405020304" pitchFamily="18" charset="0"/>
                <a:cs typeface="Times New Roman" panose="02020603050405020304" pitchFamily="18" charset="0"/>
              </a:rPr>
              <a:t>Juniper Redcedar</a:t>
            </a:r>
          </a:p>
        </p:txBody>
      </p:sp>
      <p:sp>
        <p:nvSpPr>
          <p:cNvPr id="16" name="TextBox 15">
            <a:extLst>
              <a:ext uri="{FF2B5EF4-FFF2-40B4-BE49-F238E27FC236}">
                <a16:creationId xmlns:a16="http://schemas.microsoft.com/office/drawing/2014/main" id="{5A8C21EE-13F1-4E24-F59C-89B59A8052D0}"/>
              </a:ext>
            </a:extLst>
          </p:cNvPr>
          <p:cNvSpPr txBox="1"/>
          <p:nvPr/>
        </p:nvSpPr>
        <p:spPr>
          <a:xfrm>
            <a:off x="7495230" y="6168915"/>
            <a:ext cx="1842107"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Juniperus virginiana</a:t>
            </a:r>
          </a:p>
          <a:p>
            <a:pPr algn="ctr"/>
            <a:r>
              <a:rPr lang="en-US" sz="1400" b="1">
                <a:solidFill>
                  <a:schemeClr val="bg1"/>
                </a:solidFill>
                <a:latin typeface="Times New Roman" panose="02020603050405020304" pitchFamily="18" charset="0"/>
                <a:cs typeface="Times New Roman" panose="02020603050405020304" pitchFamily="18" charset="0"/>
              </a:rPr>
              <a:t>Juniper cones, female</a:t>
            </a:r>
          </a:p>
        </p:txBody>
      </p:sp>
      <p:sp>
        <p:nvSpPr>
          <p:cNvPr id="17" name="TextBox 16">
            <a:extLst>
              <a:ext uri="{FF2B5EF4-FFF2-40B4-BE49-F238E27FC236}">
                <a16:creationId xmlns:a16="http://schemas.microsoft.com/office/drawing/2014/main" id="{B3EC0807-C2A7-641F-7015-FE038DB48C51}"/>
              </a:ext>
            </a:extLst>
          </p:cNvPr>
          <p:cNvSpPr txBox="1"/>
          <p:nvPr/>
        </p:nvSpPr>
        <p:spPr>
          <a:xfrm>
            <a:off x="10354689" y="6168915"/>
            <a:ext cx="1635384"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Zamia integrifolia</a:t>
            </a:r>
          </a:p>
          <a:p>
            <a:pPr algn="ctr"/>
            <a:r>
              <a:rPr lang="en-US" sz="1400" b="1">
                <a:solidFill>
                  <a:schemeClr val="bg1"/>
                </a:solidFill>
                <a:latin typeface="Times New Roman" panose="02020603050405020304" pitchFamily="18" charset="0"/>
                <a:cs typeface="Times New Roman" panose="02020603050405020304" pitchFamily="18" charset="0"/>
              </a:rPr>
              <a:t>Coontie cone, male</a:t>
            </a:r>
          </a:p>
        </p:txBody>
      </p:sp>
      <p:sp>
        <p:nvSpPr>
          <p:cNvPr id="18" name="TextBox 17">
            <a:extLst>
              <a:ext uri="{FF2B5EF4-FFF2-40B4-BE49-F238E27FC236}">
                <a16:creationId xmlns:a16="http://schemas.microsoft.com/office/drawing/2014/main" id="{41A38BEE-4B1A-B8A4-3332-1249EF73675A}"/>
              </a:ext>
            </a:extLst>
          </p:cNvPr>
          <p:cNvSpPr txBox="1"/>
          <p:nvPr/>
        </p:nvSpPr>
        <p:spPr>
          <a:xfrm>
            <a:off x="10283355" y="3624545"/>
            <a:ext cx="1814920" cy="523220"/>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cs typeface="Times New Roman" panose="02020603050405020304" pitchFamily="18" charset="0"/>
              </a:rPr>
              <a:t>Pinus taeda</a:t>
            </a:r>
          </a:p>
          <a:p>
            <a:pPr algn="ctr"/>
            <a:r>
              <a:rPr lang="en-US" sz="1400" b="1">
                <a:solidFill>
                  <a:schemeClr val="bg1"/>
                </a:solidFill>
                <a:latin typeface="Times New Roman" panose="02020603050405020304" pitchFamily="18" charset="0"/>
                <a:cs typeface="Times New Roman" panose="02020603050405020304" pitchFamily="18" charset="0"/>
              </a:rPr>
              <a:t>Loblolly cone, female</a:t>
            </a:r>
          </a:p>
        </p:txBody>
      </p:sp>
    </p:spTree>
    <p:extLst>
      <p:ext uri="{BB962C8B-B14F-4D97-AF65-F5344CB8AC3E}">
        <p14:creationId xmlns:p14="http://schemas.microsoft.com/office/powerpoint/2010/main" val="292450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e cone on a small plant&#10;&#10;Description automatically generated">
            <a:extLst>
              <a:ext uri="{FF2B5EF4-FFF2-40B4-BE49-F238E27FC236}">
                <a16:creationId xmlns:a16="http://schemas.microsoft.com/office/drawing/2014/main" id="{958C5320-DAFA-9AF7-F85B-CFE65461E3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55990" y="3491925"/>
            <a:ext cx="3846942" cy="2885207"/>
          </a:xfrm>
          <a:prstGeom prst="rect">
            <a:avLst/>
          </a:prstGeom>
        </p:spPr>
      </p:pic>
      <p:pic>
        <p:nvPicPr>
          <p:cNvPr id="4" name="Picture 3" descr="A tree next to a road&#10;&#10;Description automatically generated">
            <a:extLst>
              <a:ext uri="{FF2B5EF4-FFF2-40B4-BE49-F238E27FC236}">
                <a16:creationId xmlns:a16="http://schemas.microsoft.com/office/drawing/2014/main" id="{CFE7D433-BE71-EA85-D61E-60B9341B0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640665" y="3479807"/>
            <a:ext cx="3854400" cy="2890800"/>
          </a:xfrm>
          <a:prstGeom prst="rect">
            <a:avLst/>
          </a:prstGeom>
        </p:spPr>
      </p:pic>
      <p:sp>
        <p:nvSpPr>
          <p:cNvPr id="5" name="TextBox 4">
            <a:extLst>
              <a:ext uri="{FF2B5EF4-FFF2-40B4-BE49-F238E27FC236}">
                <a16:creationId xmlns:a16="http://schemas.microsoft.com/office/drawing/2014/main" id="{DDB5E887-C208-3E28-0D4F-23256AC9E8FF}"/>
              </a:ext>
            </a:extLst>
          </p:cNvPr>
          <p:cNvSpPr txBox="1"/>
          <p:nvPr/>
        </p:nvSpPr>
        <p:spPr>
          <a:xfrm>
            <a:off x="482468" y="6540674"/>
            <a:ext cx="2141933" cy="307777"/>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Pinus taeda </a:t>
            </a:r>
            <a:r>
              <a:rPr lang="en-US" sz="1400" b="1">
                <a:solidFill>
                  <a:schemeClr val="bg1"/>
                </a:solidFill>
                <a:latin typeface="Times New Roman" panose="02020603050405020304" pitchFamily="18" charset="0"/>
                <a:cs typeface="Times New Roman" panose="02020603050405020304" pitchFamily="18" charset="0"/>
              </a:rPr>
              <a:t>Loblolly Pine</a:t>
            </a:r>
          </a:p>
        </p:txBody>
      </p:sp>
      <p:sp>
        <p:nvSpPr>
          <p:cNvPr id="6" name="TextBox 5">
            <a:extLst>
              <a:ext uri="{FF2B5EF4-FFF2-40B4-BE49-F238E27FC236}">
                <a16:creationId xmlns:a16="http://schemas.microsoft.com/office/drawing/2014/main" id="{04304121-AA6F-0CC4-9A34-71DB8E34B462}"/>
              </a:ext>
            </a:extLst>
          </p:cNvPr>
          <p:cNvSpPr txBox="1"/>
          <p:nvPr/>
        </p:nvSpPr>
        <p:spPr>
          <a:xfrm>
            <a:off x="3557345" y="6540674"/>
            <a:ext cx="1952779" cy="307777"/>
          </a:xfrm>
          <a:prstGeom prst="rect">
            <a:avLst/>
          </a:prstGeom>
          <a:noFill/>
        </p:spPr>
        <p:txBody>
          <a:bodyPr wrap="none" rtlCol="0">
            <a:spAutoFit/>
          </a:bodyPr>
          <a:lstStyle/>
          <a:p>
            <a:r>
              <a:rPr lang="en-US" sz="1400" b="1" i="1">
                <a:latin typeface="Times New Roman" panose="02020603050405020304" pitchFamily="18" charset="0"/>
                <a:cs typeface="Times New Roman" panose="02020603050405020304" pitchFamily="18" charset="0"/>
              </a:rPr>
              <a:t>Pinus clausa </a:t>
            </a:r>
            <a:r>
              <a:rPr lang="en-US" sz="1400" b="1">
                <a:latin typeface="Times New Roman" panose="02020603050405020304" pitchFamily="18" charset="0"/>
                <a:cs typeface="Times New Roman" panose="02020603050405020304" pitchFamily="18" charset="0"/>
              </a:rPr>
              <a:t>Sand Pine</a:t>
            </a:r>
          </a:p>
        </p:txBody>
      </p:sp>
      <p:pic>
        <p:nvPicPr>
          <p:cNvPr id="8" name="Picture 7" descr="A group of trees in a forest&#10;&#10;Description automatically generated">
            <a:extLst>
              <a:ext uri="{FF2B5EF4-FFF2-40B4-BE49-F238E27FC236}">
                <a16:creationId xmlns:a16="http://schemas.microsoft.com/office/drawing/2014/main" id="{DD4D9A86-DD0F-7F2C-A47C-1FA101E74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8351" y="2992414"/>
            <a:ext cx="2894995" cy="3859993"/>
          </a:xfrm>
          <a:prstGeom prst="rect">
            <a:avLst/>
          </a:prstGeom>
        </p:spPr>
      </p:pic>
      <p:sp>
        <p:nvSpPr>
          <p:cNvPr id="10" name="TextBox 9">
            <a:extLst>
              <a:ext uri="{FF2B5EF4-FFF2-40B4-BE49-F238E27FC236}">
                <a16:creationId xmlns:a16="http://schemas.microsoft.com/office/drawing/2014/main" id="{0929CA29-BE9A-C42B-57A3-217D44FB07B9}"/>
              </a:ext>
            </a:extLst>
          </p:cNvPr>
          <p:cNvSpPr txBox="1"/>
          <p:nvPr/>
        </p:nvSpPr>
        <p:spPr>
          <a:xfrm>
            <a:off x="6549581" y="6540676"/>
            <a:ext cx="2031325" cy="307777"/>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Pinus elliottii </a:t>
            </a:r>
            <a:r>
              <a:rPr lang="en-US" sz="1400" b="1">
                <a:solidFill>
                  <a:schemeClr val="bg1"/>
                </a:solidFill>
                <a:latin typeface="Times New Roman" panose="02020603050405020304" pitchFamily="18" charset="0"/>
                <a:cs typeface="Times New Roman" panose="02020603050405020304" pitchFamily="18" charset="0"/>
              </a:rPr>
              <a:t>Slash Pine</a:t>
            </a:r>
          </a:p>
        </p:txBody>
      </p:sp>
      <p:pic>
        <p:nvPicPr>
          <p:cNvPr id="12" name="Picture 11" descr="A tall tree with many leaves&#10;&#10;Description automatically generated with medium confidence">
            <a:extLst>
              <a:ext uri="{FF2B5EF4-FFF2-40B4-BE49-F238E27FC236}">
                <a16:creationId xmlns:a16="http://schemas.microsoft.com/office/drawing/2014/main" id="{C8C74969-EE4E-FFB6-954A-B01392521D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9482" y="3001509"/>
            <a:ext cx="2885208" cy="3846944"/>
          </a:xfrm>
          <a:prstGeom prst="rect">
            <a:avLst/>
          </a:prstGeom>
        </p:spPr>
      </p:pic>
      <p:sp>
        <p:nvSpPr>
          <p:cNvPr id="13" name="TextBox 12">
            <a:extLst>
              <a:ext uri="{FF2B5EF4-FFF2-40B4-BE49-F238E27FC236}">
                <a16:creationId xmlns:a16="http://schemas.microsoft.com/office/drawing/2014/main" id="{F1CF8AFB-DF30-0661-34DC-25A2F7879E43}"/>
              </a:ext>
            </a:extLst>
          </p:cNvPr>
          <p:cNvSpPr txBox="1"/>
          <p:nvPr/>
        </p:nvSpPr>
        <p:spPr>
          <a:xfrm>
            <a:off x="9277456" y="6474501"/>
            <a:ext cx="2432076" cy="307777"/>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Pinus palustris </a:t>
            </a:r>
            <a:r>
              <a:rPr lang="en-US" sz="1400" b="1">
                <a:solidFill>
                  <a:schemeClr val="bg1"/>
                </a:solidFill>
                <a:latin typeface="Times New Roman" panose="02020603050405020304" pitchFamily="18" charset="0"/>
                <a:cs typeface="Times New Roman" panose="02020603050405020304" pitchFamily="18" charset="0"/>
              </a:rPr>
              <a:t>Longleaf Pine</a:t>
            </a:r>
          </a:p>
        </p:txBody>
      </p:sp>
      <p:pic>
        <p:nvPicPr>
          <p:cNvPr id="15" name="Picture 14" descr="A close-up of a plant&#10;&#10;Description automatically generated">
            <a:extLst>
              <a:ext uri="{FF2B5EF4-FFF2-40B4-BE49-F238E27FC236}">
                <a16:creationId xmlns:a16="http://schemas.microsoft.com/office/drawing/2014/main" id="{7DF0B6C1-DC31-4D86-A97F-1A0FA6B92A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flipV="1">
            <a:off x="3601057" y="426149"/>
            <a:ext cx="2777469" cy="2083102"/>
          </a:xfrm>
          <a:prstGeom prst="rect">
            <a:avLst/>
          </a:prstGeom>
        </p:spPr>
      </p:pic>
      <p:pic>
        <p:nvPicPr>
          <p:cNvPr id="17" name="Picture 16" descr="Close-up of several shells on a surface&#10;&#10;Description automatically generated">
            <a:extLst>
              <a:ext uri="{FF2B5EF4-FFF2-40B4-BE49-F238E27FC236}">
                <a16:creationId xmlns:a16="http://schemas.microsoft.com/office/drawing/2014/main" id="{72031B08-4BE4-0779-77DF-C06457FEF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878" y="85486"/>
            <a:ext cx="3703294" cy="2777471"/>
          </a:xfrm>
          <a:prstGeom prst="rect">
            <a:avLst/>
          </a:prstGeom>
        </p:spPr>
      </p:pic>
      <p:pic>
        <p:nvPicPr>
          <p:cNvPr id="19" name="Picture 18" descr="A plant growing in a tray&#10;&#10;Description automatically generated">
            <a:extLst>
              <a:ext uri="{FF2B5EF4-FFF2-40B4-BE49-F238E27FC236}">
                <a16:creationId xmlns:a16="http://schemas.microsoft.com/office/drawing/2014/main" id="{1A3183BB-62A3-E338-6570-76CFD7AEDA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2940" y="103798"/>
            <a:ext cx="3703293" cy="2777470"/>
          </a:xfrm>
          <a:prstGeom prst="rect">
            <a:avLst/>
          </a:prstGeom>
        </p:spPr>
      </p:pic>
      <p:pic>
        <p:nvPicPr>
          <p:cNvPr id="21" name="Picture 20" descr="A tree in the woods&#10;&#10;Description automatically generated">
            <a:extLst>
              <a:ext uri="{FF2B5EF4-FFF2-40B4-BE49-F238E27FC236}">
                <a16:creationId xmlns:a16="http://schemas.microsoft.com/office/drawing/2014/main" id="{BF5747A9-2600-23A0-5D91-F45F2993F0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4732" y="75722"/>
            <a:ext cx="2109958" cy="2813278"/>
          </a:xfrm>
          <a:prstGeom prst="rect">
            <a:avLst/>
          </a:prstGeom>
        </p:spPr>
      </p:pic>
      <p:sp>
        <p:nvSpPr>
          <p:cNvPr id="22" name="TextBox 21">
            <a:extLst>
              <a:ext uri="{FF2B5EF4-FFF2-40B4-BE49-F238E27FC236}">
                <a16:creationId xmlns:a16="http://schemas.microsoft.com/office/drawing/2014/main" id="{4D57320F-8A4A-732D-A8F8-151BF014E856}"/>
              </a:ext>
            </a:extLst>
          </p:cNvPr>
          <p:cNvSpPr txBox="1"/>
          <p:nvPr/>
        </p:nvSpPr>
        <p:spPr>
          <a:xfrm>
            <a:off x="9937830" y="2038307"/>
            <a:ext cx="2093843" cy="738664"/>
          </a:xfrm>
          <a:prstGeom prst="rect">
            <a:avLst/>
          </a:prstGeom>
          <a:noFill/>
        </p:spPr>
        <p:txBody>
          <a:bodyPr wrap="non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Pinus palustris</a:t>
            </a:r>
            <a:r>
              <a:rPr lang="en-US" sz="1400" b="1">
                <a:solidFill>
                  <a:schemeClr val="bg1"/>
                </a:solidFill>
                <a:latin typeface="Times New Roman" panose="02020603050405020304" pitchFamily="18" charset="0"/>
                <a:cs typeface="Times New Roman" panose="02020603050405020304" pitchFamily="18" charset="0"/>
              </a:rPr>
              <a:t> Longleaf </a:t>
            </a:r>
          </a:p>
          <a:p>
            <a:pPr algn="ctr"/>
            <a:r>
              <a:rPr lang="en-US" sz="1400" b="1">
                <a:solidFill>
                  <a:schemeClr val="bg1"/>
                </a:solidFill>
                <a:latin typeface="Times New Roman" panose="02020603050405020304" pitchFamily="18" charset="0"/>
                <a:cs typeface="Times New Roman" panose="02020603050405020304" pitchFamily="18" charset="0"/>
              </a:rPr>
              <a:t>Out of the grass stage</a:t>
            </a:r>
          </a:p>
          <a:p>
            <a:pPr algn="ctr"/>
            <a:r>
              <a:rPr lang="en-US" sz="1400" b="1">
                <a:solidFill>
                  <a:schemeClr val="bg1"/>
                </a:solidFill>
                <a:latin typeface="Times New Roman" panose="02020603050405020304" pitchFamily="18" charset="0"/>
                <a:cs typeface="Times New Roman" panose="02020603050405020304" pitchFamily="18" charset="0"/>
              </a:rPr>
              <a:t>About 9-10 years old</a:t>
            </a:r>
          </a:p>
        </p:txBody>
      </p:sp>
      <p:sp>
        <p:nvSpPr>
          <p:cNvPr id="3" name="TextBox 2">
            <a:extLst>
              <a:ext uri="{FF2B5EF4-FFF2-40B4-BE49-F238E27FC236}">
                <a16:creationId xmlns:a16="http://schemas.microsoft.com/office/drawing/2014/main" id="{4AF05192-DADC-31AC-D287-08CE107A5A0F}"/>
              </a:ext>
            </a:extLst>
          </p:cNvPr>
          <p:cNvSpPr txBox="1"/>
          <p:nvPr/>
        </p:nvSpPr>
        <p:spPr>
          <a:xfrm>
            <a:off x="3936671" y="2465556"/>
            <a:ext cx="2087431" cy="461665"/>
          </a:xfrm>
          <a:prstGeom prst="rect">
            <a:avLst/>
          </a:prstGeom>
          <a:noFill/>
        </p:spPr>
        <p:txBody>
          <a:bodyPr wrap="none" rtlCol="0">
            <a:spAutoFit/>
          </a:bodyPr>
          <a:lstStyle/>
          <a:p>
            <a:r>
              <a:rPr lang="en-US" sz="1200" b="1" i="1">
                <a:solidFill>
                  <a:schemeClr val="bg1"/>
                </a:solidFill>
                <a:latin typeface="Times New Roman" panose="02020603050405020304" pitchFamily="18" charset="0"/>
                <a:cs typeface="Times New Roman" panose="02020603050405020304" pitchFamily="18" charset="0"/>
              </a:rPr>
              <a:t>Pinus palustris</a:t>
            </a:r>
            <a:r>
              <a:rPr lang="en-US" sz="1200" b="1">
                <a:solidFill>
                  <a:schemeClr val="bg1"/>
                </a:solidFill>
                <a:latin typeface="Times New Roman" panose="02020603050405020304" pitchFamily="18" charset="0"/>
                <a:cs typeface="Times New Roman" panose="02020603050405020304" pitchFamily="18" charset="0"/>
              </a:rPr>
              <a:t> Longleaf Pine</a:t>
            </a:r>
          </a:p>
          <a:p>
            <a:endParaRPr lang="en-US" sz="120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0CEA36-706B-BB57-46EE-0A2732A70D13}"/>
              </a:ext>
            </a:extLst>
          </p:cNvPr>
          <p:cNvSpPr txBox="1"/>
          <p:nvPr/>
        </p:nvSpPr>
        <p:spPr>
          <a:xfrm>
            <a:off x="754254" y="2472078"/>
            <a:ext cx="2467342" cy="461665"/>
          </a:xfrm>
          <a:prstGeom prst="rect">
            <a:avLst/>
          </a:prstGeom>
          <a:noFill/>
        </p:spPr>
        <p:txBody>
          <a:bodyPr wrap="none" rtlCol="0">
            <a:spAutoFit/>
          </a:bodyPr>
          <a:lstStyle/>
          <a:p>
            <a:r>
              <a:rPr lang="en-US" sz="1200" b="1" i="1">
                <a:solidFill>
                  <a:schemeClr val="bg1"/>
                </a:solidFill>
                <a:latin typeface="Times New Roman" panose="02020603050405020304" pitchFamily="18" charset="0"/>
                <a:cs typeface="Times New Roman" panose="02020603050405020304" pitchFamily="18" charset="0"/>
              </a:rPr>
              <a:t>Pinus palustris</a:t>
            </a:r>
            <a:r>
              <a:rPr lang="en-US" sz="1200" b="1">
                <a:solidFill>
                  <a:schemeClr val="bg1"/>
                </a:solidFill>
                <a:latin typeface="Times New Roman" panose="02020603050405020304" pitchFamily="18" charset="0"/>
                <a:cs typeface="Times New Roman" panose="02020603050405020304" pitchFamily="18" charset="0"/>
              </a:rPr>
              <a:t> Longleaf Pine seeds</a:t>
            </a:r>
          </a:p>
          <a:p>
            <a:endParaRPr lang="en-US" sz="1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65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33DC4-38ED-4102-2756-37D4012D3F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0654" y="58216"/>
            <a:ext cx="8495990" cy="6812976"/>
          </a:xfrm>
          <a:prstGeom prst="rect">
            <a:avLst/>
          </a:prstGeom>
        </p:spPr>
      </p:pic>
      <p:pic>
        <p:nvPicPr>
          <p:cNvPr id="3" name="Picture 2" descr="A map of the united states&#10;&#10;Description automatically generated">
            <a:extLst>
              <a:ext uri="{FF2B5EF4-FFF2-40B4-BE49-F238E27FC236}">
                <a16:creationId xmlns:a16="http://schemas.microsoft.com/office/drawing/2014/main" id="{C3103447-9A07-A586-BB4F-6C3B3492CB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783" y="24061"/>
            <a:ext cx="3344562" cy="2582000"/>
          </a:xfrm>
          <a:prstGeom prst="rect">
            <a:avLst/>
          </a:prstGeom>
        </p:spPr>
      </p:pic>
      <p:sp>
        <p:nvSpPr>
          <p:cNvPr id="4" name="TextBox 3">
            <a:extLst>
              <a:ext uri="{FF2B5EF4-FFF2-40B4-BE49-F238E27FC236}">
                <a16:creationId xmlns:a16="http://schemas.microsoft.com/office/drawing/2014/main" id="{544198C2-B5F1-FD5B-BE27-EB9DDF42764B}"/>
              </a:ext>
            </a:extLst>
          </p:cNvPr>
          <p:cNvSpPr txBox="1"/>
          <p:nvPr/>
        </p:nvSpPr>
        <p:spPr>
          <a:xfrm>
            <a:off x="479926" y="2661477"/>
            <a:ext cx="2900583" cy="646331"/>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Gopher tortoise </a:t>
            </a:r>
            <a:r>
              <a:rPr lang="en-US" sz="1200"/>
              <a:t>(</a:t>
            </a:r>
            <a:r>
              <a:rPr lang="en-US" sz="1200" i="1"/>
              <a:t>Gopherus polyphemus</a:t>
            </a:r>
            <a:r>
              <a:rPr lang="en-US" sz="1200"/>
              <a:t>)</a:t>
            </a:r>
            <a:endParaRPr lang="en-US" sz="1200">
              <a:solidFill>
                <a:srgbClr val="202124"/>
              </a:solidFill>
              <a:latin typeface="Google Sans"/>
            </a:endParaRPr>
          </a:p>
          <a:p>
            <a:r>
              <a:rPr lang="en-US" sz="1200">
                <a:latin typeface="Times New Roman" panose="02020603050405020304" pitchFamily="18" charset="0"/>
                <a:cs typeface="Times New Roman" panose="02020603050405020304" pitchFamily="18" charset="0"/>
              </a:rPr>
              <a:t>Needs dry upland sandy longleaf pine habitat and a warm subtropical climate.</a:t>
            </a:r>
          </a:p>
        </p:txBody>
      </p:sp>
      <p:pic>
        <p:nvPicPr>
          <p:cNvPr id="5" name="Picture 4" descr="A hole in the sand&#10;&#10;Description automatically generated">
            <a:extLst>
              <a:ext uri="{FF2B5EF4-FFF2-40B4-BE49-F238E27FC236}">
                <a16:creationId xmlns:a16="http://schemas.microsoft.com/office/drawing/2014/main" id="{3A8BA687-6FBB-EC49-F292-565F26B546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3548" y="3801956"/>
            <a:ext cx="3571030" cy="2678273"/>
          </a:xfrm>
          <a:prstGeom prst="rect">
            <a:avLst/>
          </a:prstGeom>
        </p:spPr>
      </p:pic>
    </p:spTree>
    <p:extLst>
      <p:ext uri="{BB962C8B-B14F-4D97-AF65-F5344CB8AC3E}">
        <p14:creationId xmlns:p14="http://schemas.microsoft.com/office/powerpoint/2010/main" val="211092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820D5-4A79-03FE-A81A-8D51F1BE92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529" y="66675"/>
            <a:ext cx="5653667" cy="3813236"/>
          </a:xfrm>
          <a:prstGeom prst="rect">
            <a:avLst/>
          </a:prstGeom>
        </p:spPr>
      </p:pic>
      <p:pic>
        <p:nvPicPr>
          <p:cNvPr id="5" name="Picture 4">
            <a:extLst>
              <a:ext uri="{FF2B5EF4-FFF2-40B4-BE49-F238E27FC236}">
                <a16:creationId xmlns:a16="http://schemas.microsoft.com/office/drawing/2014/main" id="{3F765D21-D2C1-C840-1845-09DA170955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2510" y="66675"/>
            <a:ext cx="3332261" cy="3796309"/>
          </a:xfrm>
          <a:prstGeom prst="rect">
            <a:avLst/>
          </a:prstGeom>
        </p:spPr>
      </p:pic>
      <p:pic>
        <p:nvPicPr>
          <p:cNvPr id="7" name="Picture 6">
            <a:extLst>
              <a:ext uri="{FF2B5EF4-FFF2-40B4-BE49-F238E27FC236}">
                <a16:creationId xmlns:a16="http://schemas.microsoft.com/office/drawing/2014/main" id="{DE8A3238-59A5-69CF-55D0-40CAA84AF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2307" y="76200"/>
            <a:ext cx="3239751" cy="3786784"/>
          </a:xfrm>
          <a:prstGeom prst="rect">
            <a:avLst/>
          </a:prstGeom>
        </p:spPr>
      </p:pic>
      <p:sp>
        <p:nvSpPr>
          <p:cNvPr id="8" name="TextBox 7">
            <a:extLst>
              <a:ext uri="{FF2B5EF4-FFF2-40B4-BE49-F238E27FC236}">
                <a16:creationId xmlns:a16="http://schemas.microsoft.com/office/drawing/2014/main" id="{B344E33F-72E4-3C35-DAB7-993E3B0EFDFB}"/>
              </a:ext>
            </a:extLst>
          </p:cNvPr>
          <p:cNvSpPr txBox="1"/>
          <p:nvPr/>
        </p:nvSpPr>
        <p:spPr>
          <a:xfrm>
            <a:off x="4433468" y="3920424"/>
            <a:ext cx="5019323" cy="2277547"/>
          </a:xfrm>
          <a:prstGeom prst="rect">
            <a:avLst/>
          </a:prstGeom>
          <a:noFill/>
        </p:spPr>
        <p:txBody>
          <a:bodyPr wrap="square" rtlCol="0">
            <a:spAutoFit/>
          </a:bodyPr>
          <a:lstStyle/>
          <a:p>
            <a:r>
              <a:rPr lang="en-US" sz="1600" b="1">
                <a:latin typeface="Times New Roman" panose="02020603050405020304" pitchFamily="18" charset="0"/>
                <a:cs typeface="Times New Roman" panose="02020603050405020304" pitchFamily="18" charset="0"/>
              </a:rPr>
              <a:t>Eastern Bluebird (</a:t>
            </a:r>
            <a:r>
              <a:rPr lang="en-US" sz="1600" b="1" i="1">
                <a:latin typeface="Times New Roman" panose="02020603050405020304" pitchFamily="18" charset="0"/>
                <a:cs typeface="Times New Roman" panose="02020603050405020304" pitchFamily="18" charset="0"/>
              </a:rPr>
              <a:t>Sialia </a:t>
            </a:r>
            <a:r>
              <a:rPr lang="en-US" sz="1600" b="1" err="1">
                <a:latin typeface="Times New Roman" panose="02020603050405020304" pitchFamily="18" charset="0"/>
                <a:cs typeface="Times New Roman" panose="02020603050405020304" pitchFamily="18" charset="0"/>
              </a:rPr>
              <a:t>sialis</a:t>
            </a:r>
            <a:r>
              <a:rPr lang="en-US" sz="1600" b="1">
                <a:latin typeface="Times New Roman" panose="02020603050405020304" pitchFamily="18" charset="0"/>
                <a:cs typeface="Times New Roman" panose="02020603050405020304" pitchFamily="18" charset="0"/>
              </a:rPr>
              <a:t>) </a:t>
            </a:r>
            <a:r>
              <a:rPr lang="en-US" sz="1400">
                <a:latin typeface="Times New Roman" panose="02020603050405020304" pitchFamily="18" charset="0"/>
                <a:cs typeface="Times New Roman" panose="02020603050405020304" pitchFamily="18" charset="0"/>
              </a:rPr>
              <a:t>L 7” (18cm)</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is a “secondary” cavity nester</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as it cannot excavate its own nest holes in wood.</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Female &amp; male are noticeably different.</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Males are more brightly or elaborately colored.</a:t>
            </a:r>
          </a:p>
          <a:p>
            <a:r>
              <a:rPr lang="en-US" sz="1400">
                <a:latin typeface="Times New Roman" panose="02020603050405020304" pitchFamily="18" charset="0"/>
                <a:cs typeface="Times New Roman" panose="02020603050405020304" pitchFamily="18" charset="0"/>
              </a:rPr>
              <a:t>Breeding season is from spring to summer</a:t>
            </a:r>
          </a:p>
          <a:p>
            <a:r>
              <a:rPr lang="en-US" sz="1400">
                <a:latin typeface="Times New Roman" panose="02020603050405020304" pitchFamily="18" charset="0"/>
                <a:cs typeface="Times New Roman" panose="02020603050405020304" pitchFamily="18" charset="0"/>
              </a:rPr>
              <a:t>when there is insect food for the growing nestlings and </a:t>
            </a:r>
            <a:r>
              <a:rPr lang="en-US" sz="1400" err="1">
                <a:latin typeface="Times New Roman" panose="02020603050405020304" pitchFamily="18" charset="0"/>
                <a:cs typeface="Times New Roman" panose="02020603050405020304" pitchFamily="18" charset="0"/>
              </a:rPr>
              <a:t>fledgelings</a:t>
            </a:r>
            <a:r>
              <a:rPr lang="en-US" sz="1400">
                <a:latin typeface="Times New Roman" panose="02020603050405020304" pitchFamily="18" charset="0"/>
                <a:cs typeface="Times New Roman" panose="02020603050405020304" pitchFamily="18" charset="0"/>
              </a:rPr>
              <a:t>.</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There are 8 varieties throughout North and Central America.</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Found in open woodlands, parks, roadsides and gardens.</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Population about 20 million &amp; increasing</a:t>
            </a:r>
          </a:p>
        </p:txBody>
      </p:sp>
      <p:pic>
        <p:nvPicPr>
          <p:cNvPr id="12" name="Picture 11">
            <a:extLst>
              <a:ext uri="{FF2B5EF4-FFF2-40B4-BE49-F238E27FC236}">
                <a16:creationId xmlns:a16="http://schemas.microsoft.com/office/drawing/2014/main" id="{77CF5743-4BA5-0EA0-C93F-C8290F60724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2791" y="3920424"/>
            <a:ext cx="2629267" cy="2953162"/>
          </a:xfrm>
          <a:prstGeom prst="rect">
            <a:avLst/>
          </a:prstGeom>
        </p:spPr>
      </p:pic>
      <p:pic>
        <p:nvPicPr>
          <p:cNvPr id="14" name="Picture 13">
            <a:extLst>
              <a:ext uri="{FF2B5EF4-FFF2-40B4-BE49-F238E27FC236}">
                <a16:creationId xmlns:a16="http://schemas.microsoft.com/office/drawing/2014/main" id="{5E22EECB-592E-A0C3-280D-AFA5F176F4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990109"/>
            <a:ext cx="4408664" cy="2036894"/>
          </a:xfrm>
          <a:prstGeom prst="rect">
            <a:avLst/>
          </a:prstGeom>
        </p:spPr>
      </p:pic>
      <p:sp>
        <p:nvSpPr>
          <p:cNvPr id="15" name="TextBox 14">
            <a:extLst>
              <a:ext uri="{FF2B5EF4-FFF2-40B4-BE49-F238E27FC236}">
                <a16:creationId xmlns:a16="http://schemas.microsoft.com/office/drawing/2014/main" id="{A2062F4E-2520-0DD3-DACB-98D9BB156DFF}"/>
              </a:ext>
            </a:extLst>
          </p:cNvPr>
          <p:cNvSpPr txBox="1"/>
          <p:nvPr/>
        </p:nvSpPr>
        <p:spPr>
          <a:xfrm>
            <a:off x="332509" y="6115367"/>
            <a:ext cx="3473580" cy="830997"/>
          </a:xfrm>
          <a:prstGeom prst="rect">
            <a:avLst/>
          </a:prstGeom>
          <a:noFill/>
        </p:spPr>
        <p:txBody>
          <a:bodyPr wrap="none" rtlCol="0">
            <a:spAutoFit/>
          </a:bodyPr>
          <a:lstStyle/>
          <a:p>
            <a:r>
              <a:rPr lang="en-US" sz="1200">
                <a:latin typeface="Times New Roman" panose="02020603050405020304" pitchFamily="18" charset="0"/>
                <a:cs typeface="Times New Roman" panose="02020603050405020304" pitchFamily="18" charset="0"/>
              </a:rPr>
              <a:t>Upper 3 photos from Huron-Clinton Metroparks.com</a:t>
            </a:r>
          </a:p>
          <a:p>
            <a:r>
              <a:rPr lang="en-US" sz="1200">
                <a:latin typeface="Times New Roman" panose="02020603050405020304" pitchFamily="18" charset="0"/>
                <a:cs typeface="Times New Roman" panose="02020603050405020304" pitchFamily="18" charset="0"/>
              </a:rPr>
              <a:t>Juveniles from Steve Byland, Shutterstock</a:t>
            </a:r>
            <a:br>
              <a:rPr lang="en-US" sz="1200">
                <a:latin typeface="Times New Roman" panose="02020603050405020304" pitchFamily="18" charset="0"/>
                <a:cs typeface="Times New Roman" panose="02020603050405020304" pitchFamily="18" charset="0"/>
              </a:rPr>
            </a:br>
            <a:r>
              <a:rPr lang="en-US" sz="1200">
                <a:latin typeface="Times New Roman" panose="02020603050405020304" pitchFamily="18" charset="0"/>
                <a:cs typeface="Times New Roman" panose="02020603050405020304" pitchFamily="18" charset="0"/>
              </a:rPr>
              <a:t>Range map from American Bird Conservancy (ABC)</a:t>
            </a:r>
          </a:p>
          <a:p>
            <a:endParaRPr lang="en-US" sz="120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E00F0B1C-5235-CD79-DCDE-6D4B52D1069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32043" y="6234120"/>
            <a:ext cx="1801091" cy="547469"/>
          </a:xfrm>
          <a:prstGeom prst="rect">
            <a:avLst/>
          </a:prstGeom>
        </p:spPr>
      </p:pic>
    </p:spTree>
    <p:extLst>
      <p:ext uri="{BB962C8B-B14F-4D97-AF65-F5344CB8AC3E}">
        <p14:creationId xmlns:p14="http://schemas.microsoft.com/office/powerpoint/2010/main" val="3537664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bird standing on a surface&#10;&#10;Description automatically generated">
            <a:extLst>
              <a:ext uri="{FF2B5EF4-FFF2-40B4-BE49-F238E27FC236}">
                <a16:creationId xmlns:a16="http://schemas.microsoft.com/office/drawing/2014/main" id="{3D594290-4BEC-F7AA-9DFC-BC2F3C028A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9015" y="3429000"/>
            <a:ext cx="4532984" cy="3411657"/>
          </a:xfrm>
          <a:prstGeom prst="rect">
            <a:avLst/>
          </a:prstGeom>
        </p:spPr>
      </p:pic>
      <p:pic>
        <p:nvPicPr>
          <p:cNvPr id="5" name="Picture 4" descr="A bird on a pine cone&#10;&#10;Description automatically generated">
            <a:extLst>
              <a:ext uri="{FF2B5EF4-FFF2-40B4-BE49-F238E27FC236}">
                <a16:creationId xmlns:a16="http://schemas.microsoft.com/office/drawing/2014/main" id="{39BC9BE2-B381-9FA0-1707-8E271D9C5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53" y="-337747"/>
            <a:ext cx="3514165" cy="4651037"/>
          </a:xfrm>
          <a:prstGeom prst="rect">
            <a:avLst/>
          </a:prstGeom>
        </p:spPr>
      </p:pic>
      <p:sp>
        <p:nvSpPr>
          <p:cNvPr id="8" name="TextBox 7">
            <a:extLst>
              <a:ext uri="{FF2B5EF4-FFF2-40B4-BE49-F238E27FC236}">
                <a16:creationId xmlns:a16="http://schemas.microsoft.com/office/drawing/2014/main" id="{5EF418C1-38A3-AA4E-99D8-DFC44C762204}"/>
              </a:ext>
            </a:extLst>
          </p:cNvPr>
          <p:cNvSpPr txBox="1"/>
          <p:nvPr/>
        </p:nvSpPr>
        <p:spPr>
          <a:xfrm>
            <a:off x="3632862" y="2080748"/>
            <a:ext cx="3927540" cy="2062103"/>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Backyard Bird feeding</a:t>
            </a:r>
          </a:p>
          <a:p>
            <a:pPr algn="ctr"/>
            <a:endParaRPr lang="en-US" sz="1600">
              <a:latin typeface="Times New Roman" panose="02020603050405020304" pitchFamily="18" charset="0"/>
              <a:cs typeface="Times New Roman" panose="02020603050405020304" pitchFamily="18" charset="0"/>
            </a:endParaRPr>
          </a:p>
          <a:p>
            <a:pPr algn="ctr"/>
            <a:r>
              <a:rPr lang="en-US" sz="1600" b="1">
                <a:latin typeface="Times New Roman" panose="02020603050405020304" pitchFamily="18" charset="0"/>
                <a:cs typeface="Times New Roman" panose="02020603050405020304" pitchFamily="18" charset="0"/>
              </a:rPr>
              <a:t>Provide a naturalistic habitat with shelter, cover, nest sites, water and ample food.</a:t>
            </a:r>
          </a:p>
          <a:p>
            <a:pPr algn="ctr"/>
            <a:endParaRPr lang="en-US" sz="2000" b="1">
              <a:latin typeface="Times New Roman" panose="02020603050405020304" pitchFamily="18" charset="0"/>
              <a:cs typeface="Times New Roman" panose="02020603050405020304" pitchFamily="18" charset="0"/>
            </a:endParaRPr>
          </a:p>
          <a:p>
            <a:pPr algn="ctr"/>
            <a:r>
              <a:rPr lang="en-US" sz="1600" b="1">
                <a:latin typeface="Times New Roman" panose="02020603050405020304" pitchFamily="18" charset="0"/>
                <a:cs typeface="Times New Roman" panose="02020603050405020304" pitchFamily="18" charset="0"/>
              </a:rPr>
              <a:t>Winter feeding: provide black oil sunflower seeds &amp; peanut butter</a:t>
            </a:r>
          </a:p>
        </p:txBody>
      </p:sp>
      <p:sp>
        <p:nvSpPr>
          <p:cNvPr id="9" name="TextBox 8">
            <a:extLst>
              <a:ext uri="{FF2B5EF4-FFF2-40B4-BE49-F238E27FC236}">
                <a16:creationId xmlns:a16="http://schemas.microsoft.com/office/drawing/2014/main" id="{F6CEF91C-698B-3512-978E-C79CAAB1A0DB}"/>
              </a:ext>
            </a:extLst>
          </p:cNvPr>
          <p:cNvSpPr txBox="1"/>
          <p:nvPr/>
        </p:nvSpPr>
        <p:spPr>
          <a:xfrm>
            <a:off x="7873124" y="6488668"/>
            <a:ext cx="4043864"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Northern Cardinal, </a:t>
            </a:r>
            <a:r>
              <a:rPr lang="en-US" sz="1600" i="1">
                <a:latin typeface="Times New Roman" panose="02020603050405020304" pitchFamily="18" charset="0"/>
                <a:cs typeface="Times New Roman" panose="02020603050405020304" pitchFamily="18" charset="0"/>
              </a:rPr>
              <a:t>Cardinalis </a:t>
            </a:r>
            <a:r>
              <a:rPr lang="en-US" sz="1600" i="1" err="1">
                <a:latin typeface="Times New Roman" panose="02020603050405020304" pitchFamily="18" charset="0"/>
                <a:cs typeface="Times New Roman" panose="02020603050405020304" pitchFamily="18" charset="0"/>
              </a:rPr>
              <a:t>cardinalis</a:t>
            </a:r>
            <a:r>
              <a:rPr lang="en-US" sz="1600" i="1">
                <a:latin typeface="Times New Roman" panose="02020603050405020304" pitchFamily="18" charset="0"/>
                <a:cs typeface="Times New Roman" panose="02020603050405020304" pitchFamily="18" charset="0"/>
              </a:rPr>
              <a:t>, </a:t>
            </a:r>
            <a:r>
              <a:rPr lang="en-US" sz="1600">
                <a:latin typeface="Times New Roman" panose="02020603050405020304" pitchFamily="18" charset="0"/>
                <a:cs typeface="Times New Roman" panose="02020603050405020304" pitchFamily="18" charset="0"/>
              </a:rPr>
              <a:t>male</a:t>
            </a:r>
          </a:p>
        </p:txBody>
      </p:sp>
      <p:pic>
        <p:nvPicPr>
          <p:cNvPr id="13" name="Picture 12" descr="A bird on a branch&#10;&#10;Description automatically generated">
            <a:extLst>
              <a:ext uri="{FF2B5EF4-FFF2-40B4-BE49-F238E27FC236}">
                <a16:creationId xmlns:a16="http://schemas.microsoft.com/office/drawing/2014/main" id="{BFB23922-FCD7-199E-6ECE-674A459B06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60" y="4392632"/>
            <a:ext cx="3514165" cy="2617767"/>
          </a:xfrm>
          <a:prstGeom prst="rect">
            <a:avLst/>
          </a:prstGeom>
        </p:spPr>
      </p:pic>
      <p:pic>
        <p:nvPicPr>
          <p:cNvPr id="15" name="Picture 14" descr="A bird with a red head eating food&#10;&#10;Description automatically generated">
            <a:extLst>
              <a:ext uri="{FF2B5EF4-FFF2-40B4-BE49-F238E27FC236}">
                <a16:creationId xmlns:a16="http://schemas.microsoft.com/office/drawing/2014/main" id="{F8C3A940-8BD4-4EFB-D1CA-F690FD698A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6764" y="4356772"/>
            <a:ext cx="3906307" cy="2929730"/>
          </a:xfrm>
          <a:prstGeom prst="rect">
            <a:avLst/>
          </a:prstGeom>
        </p:spPr>
      </p:pic>
      <p:pic>
        <p:nvPicPr>
          <p:cNvPr id="17" name="Picture 16" descr="A bird standing on a green chair&#10;&#10;Description automatically generated">
            <a:extLst>
              <a:ext uri="{FF2B5EF4-FFF2-40B4-BE49-F238E27FC236}">
                <a16:creationId xmlns:a16="http://schemas.microsoft.com/office/drawing/2014/main" id="{1B7A1A0E-A11E-9D6A-A0E2-93773B7F7E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6847" y="0"/>
            <a:ext cx="2931170" cy="1962076"/>
          </a:xfrm>
          <a:prstGeom prst="rect">
            <a:avLst/>
          </a:prstGeom>
        </p:spPr>
      </p:pic>
      <p:sp>
        <p:nvSpPr>
          <p:cNvPr id="18" name="TextBox 17">
            <a:extLst>
              <a:ext uri="{FF2B5EF4-FFF2-40B4-BE49-F238E27FC236}">
                <a16:creationId xmlns:a16="http://schemas.microsoft.com/office/drawing/2014/main" id="{405BFE65-E938-41AE-A119-A95D492220CF}"/>
              </a:ext>
            </a:extLst>
          </p:cNvPr>
          <p:cNvSpPr txBox="1"/>
          <p:nvPr/>
        </p:nvSpPr>
        <p:spPr>
          <a:xfrm>
            <a:off x="3844154" y="6194326"/>
            <a:ext cx="1765996" cy="646331"/>
          </a:xfrm>
          <a:prstGeom prst="rect">
            <a:avLst/>
          </a:prstGeom>
          <a:noFill/>
        </p:spPr>
        <p:txBody>
          <a:bodyPr wrap="none" rtlCol="0">
            <a:spAutoFit/>
          </a:bodyPr>
          <a:lstStyle/>
          <a:p>
            <a:r>
              <a:rPr lang="en-US" sz="1200">
                <a:solidFill>
                  <a:schemeClr val="bg1"/>
                </a:solidFill>
                <a:latin typeface="Times New Roman" panose="02020603050405020304" pitchFamily="18" charset="0"/>
                <a:cs typeface="Times New Roman" panose="02020603050405020304" pitchFamily="18" charset="0"/>
              </a:rPr>
              <a:t>Woodpecker, Red Bellied</a:t>
            </a:r>
            <a:br>
              <a:rPr lang="en-US" sz="1200">
                <a:solidFill>
                  <a:schemeClr val="bg1"/>
                </a:solidFill>
                <a:latin typeface="Times New Roman" panose="02020603050405020304" pitchFamily="18" charset="0"/>
                <a:cs typeface="Times New Roman" panose="02020603050405020304" pitchFamily="18" charset="0"/>
              </a:rPr>
            </a:br>
            <a:r>
              <a:rPr lang="en-US" sz="1200">
                <a:solidFill>
                  <a:schemeClr val="bg1"/>
                </a:solidFill>
                <a:latin typeface="Times New Roman" panose="02020603050405020304" pitchFamily="18" charset="0"/>
                <a:cs typeface="Times New Roman" panose="02020603050405020304" pitchFamily="18" charset="0"/>
              </a:rPr>
              <a:t>Melanerpes </a:t>
            </a:r>
            <a:r>
              <a:rPr lang="en-US" sz="1200" err="1">
                <a:solidFill>
                  <a:schemeClr val="bg1"/>
                </a:solidFill>
                <a:latin typeface="Times New Roman" panose="02020603050405020304" pitchFamily="18" charset="0"/>
                <a:cs typeface="Times New Roman" panose="02020603050405020304" pitchFamily="18" charset="0"/>
              </a:rPr>
              <a:t>carolinus</a:t>
            </a:r>
            <a:br>
              <a:rPr lang="en-US" sz="1200">
                <a:solidFill>
                  <a:schemeClr val="bg1"/>
                </a:solidFill>
                <a:latin typeface="Times New Roman" panose="02020603050405020304" pitchFamily="18" charset="0"/>
                <a:cs typeface="Times New Roman" panose="02020603050405020304" pitchFamily="18" charset="0"/>
              </a:rPr>
            </a:br>
            <a:r>
              <a:rPr lang="en-US" sz="1200">
                <a:solidFill>
                  <a:schemeClr val="bg1"/>
                </a:solidFill>
                <a:latin typeface="Times New Roman" panose="02020603050405020304" pitchFamily="18" charset="0"/>
                <a:cs typeface="Times New Roman" panose="02020603050405020304" pitchFamily="18" charset="0"/>
              </a:rPr>
              <a:t>male crown &amp; nape red</a:t>
            </a:r>
          </a:p>
        </p:txBody>
      </p:sp>
      <p:sp>
        <p:nvSpPr>
          <p:cNvPr id="19" name="TextBox 18">
            <a:extLst>
              <a:ext uri="{FF2B5EF4-FFF2-40B4-BE49-F238E27FC236}">
                <a16:creationId xmlns:a16="http://schemas.microsoft.com/office/drawing/2014/main" id="{3259A995-BE54-8BE8-BCB4-F5C656AD9F3C}"/>
              </a:ext>
            </a:extLst>
          </p:cNvPr>
          <p:cNvSpPr txBox="1"/>
          <p:nvPr/>
        </p:nvSpPr>
        <p:spPr>
          <a:xfrm>
            <a:off x="4099159" y="130213"/>
            <a:ext cx="3021981" cy="276999"/>
          </a:xfrm>
          <a:prstGeom prst="rect">
            <a:avLst/>
          </a:prstGeom>
          <a:noFill/>
        </p:spPr>
        <p:txBody>
          <a:bodyPr wrap="none" rtlCol="0">
            <a:spAutoFit/>
          </a:bodyPr>
          <a:lstStyle/>
          <a:p>
            <a:r>
              <a:rPr lang="fr-FR" sz="1200" err="1">
                <a:solidFill>
                  <a:schemeClr val="bg1"/>
                </a:solidFill>
                <a:latin typeface="Times New Roman" panose="02020603050405020304" pitchFamily="18" charset="0"/>
                <a:cs typeface="Times New Roman" panose="02020603050405020304" pitchFamily="18" charset="0"/>
              </a:rPr>
              <a:t>Ovenbird</a:t>
            </a:r>
            <a:r>
              <a:rPr lang="fr-FR" sz="1200">
                <a:solidFill>
                  <a:schemeClr val="bg1"/>
                </a:solidFill>
                <a:latin typeface="Times New Roman" panose="02020603050405020304" pitchFamily="18" charset="0"/>
                <a:cs typeface="Times New Roman" panose="02020603050405020304" pitchFamily="18" charset="0"/>
              </a:rPr>
              <a:t>, </a:t>
            </a:r>
            <a:r>
              <a:rPr lang="fr-FR" sz="1200" err="1">
                <a:solidFill>
                  <a:schemeClr val="bg1"/>
                </a:solidFill>
                <a:latin typeface="Times New Roman" panose="02020603050405020304" pitchFamily="18" charset="0"/>
                <a:cs typeface="Times New Roman" panose="02020603050405020304" pitchFamily="18" charset="0"/>
              </a:rPr>
              <a:t>Seiurus</a:t>
            </a:r>
            <a:r>
              <a:rPr lang="fr-FR" sz="1200">
                <a:solidFill>
                  <a:schemeClr val="bg1"/>
                </a:solidFill>
                <a:latin typeface="Times New Roman" panose="02020603050405020304" pitchFamily="18" charset="0"/>
                <a:cs typeface="Times New Roman" panose="02020603050405020304" pitchFamily="18" charset="0"/>
              </a:rPr>
              <a:t> </a:t>
            </a:r>
            <a:r>
              <a:rPr lang="fr-FR" sz="1200" err="1">
                <a:solidFill>
                  <a:schemeClr val="bg1"/>
                </a:solidFill>
                <a:latin typeface="Times New Roman" panose="02020603050405020304" pitchFamily="18" charset="0"/>
                <a:cs typeface="Times New Roman" panose="02020603050405020304" pitchFamily="18" charset="0"/>
              </a:rPr>
              <a:t>aurocapilla</a:t>
            </a:r>
            <a:r>
              <a:rPr lang="fr-FR" sz="1200">
                <a:solidFill>
                  <a:schemeClr val="bg1"/>
                </a:solidFill>
                <a:latin typeface="Times New Roman" panose="02020603050405020304" pitchFamily="18" charset="0"/>
                <a:cs typeface="Times New Roman" panose="02020603050405020304" pitchFamily="18" charset="0"/>
              </a:rPr>
              <a:t>, </a:t>
            </a:r>
            <a:r>
              <a:rPr lang="fr-FR" sz="1200" err="1">
                <a:solidFill>
                  <a:schemeClr val="bg1"/>
                </a:solidFill>
                <a:latin typeface="Times New Roman" panose="02020603050405020304" pitchFamily="18" charset="0"/>
                <a:cs typeface="Times New Roman" panose="02020603050405020304" pitchFamily="18" charset="0"/>
              </a:rPr>
              <a:t>winter</a:t>
            </a:r>
            <a:r>
              <a:rPr lang="fr-FR" sz="1200">
                <a:solidFill>
                  <a:schemeClr val="bg1"/>
                </a:solidFill>
                <a:latin typeface="Times New Roman" panose="02020603050405020304" pitchFamily="18" charset="0"/>
                <a:cs typeface="Times New Roman" panose="02020603050405020304" pitchFamily="18" charset="0"/>
              </a:rPr>
              <a:t> migrant</a:t>
            </a:r>
            <a:endParaRPr lang="en-US" sz="1200">
              <a:solidFill>
                <a:schemeClr val="bg1"/>
              </a:solidFill>
              <a:latin typeface="Times New Roman" panose="02020603050405020304" pitchFamily="18" charset="0"/>
              <a:cs typeface="Times New Roman" panose="02020603050405020304" pitchFamily="18" charset="0"/>
            </a:endParaRPr>
          </a:p>
        </p:txBody>
      </p:sp>
      <p:pic>
        <p:nvPicPr>
          <p:cNvPr id="3" name="Picture 2" descr="A bird standing on a table&#10;&#10;Description automatically generated">
            <a:extLst>
              <a:ext uri="{FF2B5EF4-FFF2-40B4-BE49-F238E27FC236}">
                <a16:creationId xmlns:a16="http://schemas.microsoft.com/office/drawing/2014/main" id="{DBEF1F81-EDA2-E567-9433-C9B60DD443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1069" y="0"/>
            <a:ext cx="4548876" cy="3411657"/>
          </a:xfrm>
          <a:prstGeom prst="rect">
            <a:avLst/>
          </a:prstGeom>
        </p:spPr>
      </p:pic>
      <p:sp>
        <p:nvSpPr>
          <p:cNvPr id="20" name="TextBox 19">
            <a:extLst>
              <a:ext uri="{FF2B5EF4-FFF2-40B4-BE49-F238E27FC236}">
                <a16:creationId xmlns:a16="http://schemas.microsoft.com/office/drawing/2014/main" id="{7A199472-D1E1-8CBB-6E28-08DEDB42B7BB}"/>
              </a:ext>
            </a:extLst>
          </p:cNvPr>
          <p:cNvSpPr txBox="1"/>
          <p:nvPr/>
        </p:nvSpPr>
        <p:spPr>
          <a:xfrm>
            <a:off x="10650513" y="268713"/>
            <a:ext cx="1495730" cy="830997"/>
          </a:xfrm>
          <a:prstGeom prst="rect">
            <a:avLst/>
          </a:prstGeom>
          <a:noFill/>
        </p:spPr>
        <p:txBody>
          <a:bodyPr wrap="none" rtlCol="0">
            <a:spAutoFit/>
          </a:bodyPr>
          <a:lstStyle/>
          <a:p>
            <a:r>
              <a:rPr lang="en-US" sz="1200">
                <a:solidFill>
                  <a:schemeClr val="bg1"/>
                </a:solidFill>
                <a:latin typeface="Times New Roman" panose="02020603050405020304" pitchFamily="18" charset="0"/>
                <a:cs typeface="Times New Roman" panose="02020603050405020304" pitchFamily="18" charset="0"/>
              </a:rPr>
              <a:t>Northern Cardinal</a:t>
            </a:r>
            <a:br>
              <a:rPr lang="en-US" sz="1200">
                <a:solidFill>
                  <a:schemeClr val="bg1"/>
                </a:solidFill>
                <a:latin typeface="Times New Roman" panose="02020603050405020304" pitchFamily="18" charset="0"/>
                <a:cs typeface="Times New Roman" panose="02020603050405020304" pitchFamily="18" charset="0"/>
              </a:rPr>
            </a:br>
            <a:r>
              <a:rPr lang="en-US" sz="1200" i="1">
                <a:solidFill>
                  <a:schemeClr val="bg1"/>
                </a:solidFill>
                <a:latin typeface="Times New Roman" panose="02020603050405020304" pitchFamily="18" charset="0"/>
                <a:cs typeface="Times New Roman" panose="02020603050405020304" pitchFamily="18" charset="0"/>
              </a:rPr>
              <a:t>Cardinalis </a:t>
            </a:r>
            <a:r>
              <a:rPr lang="en-US" sz="1200" i="1" err="1">
                <a:solidFill>
                  <a:schemeClr val="bg1"/>
                </a:solidFill>
                <a:latin typeface="Times New Roman" panose="02020603050405020304" pitchFamily="18" charset="0"/>
                <a:cs typeface="Times New Roman" panose="02020603050405020304" pitchFamily="18" charset="0"/>
              </a:rPr>
              <a:t>cardinalis</a:t>
            </a:r>
            <a:br>
              <a:rPr lang="en-US" sz="1200" i="1">
                <a:solidFill>
                  <a:schemeClr val="bg1"/>
                </a:solidFill>
                <a:latin typeface="Times New Roman" panose="02020603050405020304" pitchFamily="18" charset="0"/>
                <a:cs typeface="Times New Roman" panose="02020603050405020304" pitchFamily="18" charset="0"/>
              </a:rPr>
            </a:br>
            <a:r>
              <a:rPr lang="en-US" sz="1200" i="1">
                <a:solidFill>
                  <a:schemeClr val="bg1"/>
                </a:solidFill>
                <a:latin typeface="Times New Roman" panose="02020603050405020304" pitchFamily="18" charset="0"/>
                <a:cs typeface="Times New Roman" panose="02020603050405020304" pitchFamily="18" charset="0"/>
              </a:rPr>
              <a:t>fe</a:t>
            </a:r>
            <a:r>
              <a:rPr lang="en-US" sz="1200">
                <a:solidFill>
                  <a:schemeClr val="bg1"/>
                </a:solidFill>
                <a:latin typeface="Times New Roman" panose="02020603050405020304" pitchFamily="18" charset="0"/>
                <a:cs typeface="Times New Roman" panose="02020603050405020304" pitchFamily="18" charset="0"/>
              </a:rPr>
              <a:t>male</a:t>
            </a:r>
          </a:p>
          <a:p>
            <a:endParaRPr lang="en-US" sz="1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35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FA8B88-F501-6747-E839-97988B126BE8}"/>
              </a:ext>
            </a:extLst>
          </p:cNvPr>
          <p:cNvSpPr txBox="1"/>
          <p:nvPr/>
        </p:nvSpPr>
        <p:spPr>
          <a:xfrm>
            <a:off x="2753220" y="179294"/>
            <a:ext cx="5362648" cy="3416320"/>
          </a:xfrm>
          <a:prstGeom prst="rect">
            <a:avLst/>
          </a:prstGeom>
          <a:noFill/>
        </p:spPr>
        <p:txBody>
          <a:bodyPr wrap="square" rtlCol="0">
            <a:spAutoFit/>
          </a:bodyPr>
          <a:lstStyle/>
          <a:p>
            <a:r>
              <a:rPr lang="en-US" sz="2400" b="1">
                <a:solidFill>
                  <a:srgbClr val="202124"/>
                </a:solidFill>
                <a:latin typeface="Google Sans"/>
              </a:rPr>
              <a:t>Gopher tortoise </a:t>
            </a:r>
            <a:r>
              <a:rPr lang="en-US" sz="2400"/>
              <a:t>(</a:t>
            </a:r>
            <a:r>
              <a:rPr lang="en-US" sz="2400" i="1"/>
              <a:t>Gopherus polyphemus</a:t>
            </a:r>
            <a:r>
              <a:rPr lang="en-US" sz="2400"/>
              <a:t>)</a:t>
            </a:r>
            <a:endParaRPr lang="en-US" sz="2400">
              <a:solidFill>
                <a:srgbClr val="202124"/>
              </a:solidFill>
              <a:latin typeface="Google Sans"/>
            </a:endParaRPr>
          </a:p>
          <a:p>
            <a:r>
              <a:rPr lang="en-US" sz="1600">
                <a:solidFill>
                  <a:srgbClr val="202124"/>
                </a:solidFill>
                <a:latin typeface="Times New Roman" panose="02020603050405020304" pitchFamily="18" charset="0"/>
                <a:cs typeface="Times New Roman" panose="02020603050405020304" pitchFamily="18" charset="0"/>
              </a:rPr>
              <a:t>Range: dry, sandy, longleaf pine forest and savannahs</a:t>
            </a:r>
            <a:br>
              <a:rPr lang="en-US" sz="1600">
                <a:solidFill>
                  <a:srgbClr val="202124"/>
                </a:solidFill>
                <a:latin typeface="Times New Roman" panose="02020603050405020304" pitchFamily="18" charset="0"/>
                <a:cs typeface="Times New Roman" panose="02020603050405020304" pitchFamily="18" charset="0"/>
              </a:rPr>
            </a:br>
            <a:r>
              <a:rPr lang="en-US" sz="1600">
                <a:solidFill>
                  <a:srgbClr val="202124"/>
                </a:solidFill>
                <a:latin typeface="Times New Roman" panose="02020603050405020304" pitchFamily="18" charset="0"/>
                <a:cs typeface="Times New Roman" panose="02020603050405020304" pitchFamily="18" charset="0"/>
              </a:rPr>
              <a:t>in </a:t>
            </a:r>
            <a:r>
              <a:rPr lang="en-US" sz="1600" b="0" i="0">
                <a:solidFill>
                  <a:srgbClr val="202124"/>
                </a:solidFill>
                <a:effectLst/>
                <a:latin typeface="Times New Roman" panose="02020603050405020304" pitchFamily="18" charset="0"/>
                <a:cs typeface="Times New Roman" panose="02020603050405020304" pitchFamily="18" charset="0"/>
              </a:rPr>
              <a:t>the </a:t>
            </a:r>
            <a:r>
              <a:rPr lang="en-US" sz="1600">
                <a:solidFill>
                  <a:srgbClr val="040C28"/>
                </a:solidFill>
                <a:latin typeface="Times New Roman" panose="02020603050405020304" pitchFamily="18" charset="0"/>
                <a:cs typeface="Times New Roman" panose="02020603050405020304" pitchFamily="18" charset="0"/>
              </a:rPr>
              <a:t>S</a:t>
            </a:r>
            <a:r>
              <a:rPr lang="en-US" sz="1600" b="0" i="0">
                <a:solidFill>
                  <a:srgbClr val="040C28"/>
                </a:solidFill>
                <a:effectLst/>
                <a:latin typeface="Times New Roman" panose="02020603050405020304" pitchFamily="18" charset="0"/>
                <a:cs typeface="Times New Roman" panose="02020603050405020304" pitchFamily="18" charset="0"/>
              </a:rPr>
              <a:t>outheastern Coastal Plain</a:t>
            </a:r>
            <a:br>
              <a:rPr lang="en-US" sz="1600">
                <a:solidFill>
                  <a:srgbClr val="202124"/>
                </a:solidFill>
                <a:latin typeface="Times New Roman" panose="02020603050405020304" pitchFamily="18" charset="0"/>
                <a:cs typeface="Times New Roman" panose="02020603050405020304" pitchFamily="18" charset="0"/>
              </a:rPr>
            </a:br>
            <a:r>
              <a:rPr lang="en-US" sz="1600" b="0" i="0">
                <a:solidFill>
                  <a:srgbClr val="040C28"/>
                </a:solidFill>
                <a:effectLst/>
                <a:latin typeface="Times New Roman" panose="02020603050405020304" pitchFamily="18" charset="0"/>
                <a:cs typeface="Times New Roman" panose="02020603050405020304" pitchFamily="18" charset="0"/>
              </a:rPr>
              <a:t>SE Louisiana </a:t>
            </a:r>
            <a:r>
              <a:rPr lang="en-US" sz="1600">
                <a:solidFill>
                  <a:srgbClr val="040C28"/>
                </a:solidFill>
                <a:latin typeface="Times New Roman" panose="02020603050405020304" pitchFamily="18" charset="0"/>
                <a:cs typeface="Times New Roman" panose="02020603050405020304" pitchFamily="18" charset="0"/>
              </a:rPr>
              <a:t>Mississippi, Alabama, Georgia, </a:t>
            </a:r>
            <a:r>
              <a:rPr lang="en-US" sz="1600" b="0" i="0">
                <a:solidFill>
                  <a:srgbClr val="040C28"/>
                </a:solidFill>
                <a:effectLst/>
                <a:latin typeface="Times New Roman" panose="02020603050405020304" pitchFamily="18" charset="0"/>
                <a:cs typeface="Times New Roman" panose="02020603050405020304" pitchFamily="18" charset="0"/>
              </a:rPr>
              <a:t>southern South Carolina</a:t>
            </a:r>
            <a:r>
              <a:rPr lang="en-US" sz="1600">
                <a:solidFill>
                  <a:srgbClr val="040C28"/>
                </a:solidFill>
                <a:latin typeface="Times New Roman" panose="02020603050405020304" pitchFamily="18" charset="0"/>
                <a:cs typeface="Times New Roman" panose="02020603050405020304" pitchFamily="18" charset="0"/>
              </a:rPr>
              <a:t> and</a:t>
            </a:r>
            <a:r>
              <a:rPr lang="en-US" sz="1600">
                <a:solidFill>
                  <a:srgbClr val="202124"/>
                </a:solidFill>
                <a:latin typeface="Times New Roman" panose="02020603050405020304" pitchFamily="18" charset="0"/>
                <a:cs typeface="Times New Roman" panose="02020603050405020304" pitchFamily="18" charset="0"/>
              </a:rPr>
              <a:t> n parts of all 67 Florida counties</a:t>
            </a:r>
            <a:endParaRPr lang="en-US" sz="1600" b="0" i="0">
              <a:solidFill>
                <a:srgbClr val="202124"/>
              </a:solidFill>
              <a:effectLst/>
              <a:latin typeface="Times New Roman" panose="02020603050405020304" pitchFamily="18" charset="0"/>
              <a:cs typeface="Times New Roman" panose="02020603050405020304" pitchFamily="18" charset="0"/>
            </a:endParaRPr>
          </a:p>
          <a:p>
            <a:r>
              <a:rPr lang="fr-FR" sz="1600" b="0" i="0">
                <a:solidFill>
                  <a:srgbClr val="000000"/>
                </a:solidFill>
                <a:effectLst/>
                <a:latin typeface="Times New Roman" panose="02020603050405020304" pitchFamily="18" charset="0"/>
                <a:cs typeface="Times New Roman" panose="02020603050405020304" pitchFamily="18" charset="0"/>
              </a:rPr>
              <a:t>USDA’s </a:t>
            </a:r>
            <a:r>
              <a:rPr lang="fr-FR" sz="1600" b="0" i="0">
                <a:solidFill>
                  <a:srgbClr val="0071BC"/>
                </a:solidFill>
                <a:effectLst/>
                <a:latin typeface="Times New Roman" panose="02020603050405020304" pitchFamily="18" charset="0"/>
                <a:cs typeface="Times New Roman" panose="02020603050405020304" pitchFamily="18" charset="0"/>
              </a:rPr>
              <a:t>Natural Resources Conservation Service</a:t>
            </a:r>
            <a:r>
              <a:rPr lang="fr-FR" sz="1600" b="0" i="0">
                <a:solidFill>
                  <a:srgbClr val="000000"/>
                </a:solidFill>
                <a:effectLst/>
                <a:latin typeface="Times New Roman" panose="02020603050405020304" pitchFamily="18" charset="0"/>
                <a:cs typeface="Times New Roman" panose="02020603050405020304" pitchFamily="18" charset="0"/>
              </a:rPr>
              <a:t> (NRCS)</a:t>
            </a:r>
          </a:p>
          <a:p>
            <a:br>
              <a:rPr lang="fr-FR" sz="1600">
                <a:solidFill>
                  <a:srgbClr val="000000"/>
                </a:solidFill>
                <a:latin typeface="Times New Roman" panose="02020603050405020304" pitchFamily="18" charset="0"/>
                <a:cs typeface="Times New Roman" panose="02020603050405020304" pitchFamily="18" charset="0"/>
              </a:rPr>
            </a:br>
            <a:r>
              <a:rPr lang="fr-FR" sz="1600" b="1" err="1">
                <a:solidFill>
                  <a:srgbClr val="000000"/>
                </a:solidFill>
                <a:latin typeface="Times New Roman" panose="02020603050405020304" pitchFamily="18" charset="0"/>
                <a:cs typeface="Times New Roman" panose="02020603050405020304" pitchFamily="18" charset="0"/>
              </a:rPr>
              <a:t>Status</a:t>
            </a:r>
            <a:r>
              <a:rPr lang="fr-FR" sz="1600" b="1">
                <a:solidFill>
                  <a:srgbClr val="000000"/>
                </a:solidFill>
                <a:latin typeface="Times New Roman" panose="02020603050405020304" pitchFamily="18" charset="0"/>
                <a:cs typeface="Times New Roman" panose="02020603050405020304" pitchFamily="18" charset="0"/>
              </a:rPr>
              <a:t>: </a:t>
            </a:r>
            <a:r>
              <a:rPr lang="fr-FR" sz="1600">
                <a:solidFill>
                  <a:srgbClr val="000000"/>
                </a:solidFill>
                <a:latin typeface="Times New Roman" panose="02020603050405020304" pitchFamily="18" charset="0"/>
                <a:cs typeface="Times New Roman" panose="02020603050405020304" pitchFamily="18" charset="0"/>
              </a:rPr>
              <a:t>federally threatened W of Mobile, AL.</a:t>
            </a:r>
            <a:br>
              <a:rPr lang="fr-FR" sz="1600">
                <a:solidFill>
                  <a:srgbClr val="000000"/>
                </a:solidFill>
                <a:latin typeface="Times New Roman" panose="02020603050405020304" pitchFamily="18" charset="0"/>
                <a:cs typeface="Times New Roman" panose="02020603050405020304" pitchFamily="18" charset="0"/>
              </a:rPr>
            </a:br>
            <a:r>
              <a:rPr lang="fr-FR" sz="1600">
                <a:solidFill>
                  <a:srgbClr val="000000"/>
                </a:solidFill>
                <a:latin typeface="Times New Roman" panose="02020603050405020304" pitchFamily="18" charset="0"/>
                <a:cs typeface="Times New Roman" panose="02020603050405020304" pitchFamily="18" charset="0"/>
              </a:rPr>
              <a:t>Protected in all 5 states, </a:t>
            </a:r>
            <a:br>
              <a:rPr lang="fr-FR" sz="1600" b="0" i="0">
                <a:solidFill>
                  <a:srgbClr val="000000"/>
                </a:solidFill>
                <a:effectLst/>
                <a:latin typeface="Times New Roman" panose="02020603050405020304" pitchFamily="18" charset="0"/>
                <a:cs typeface="Times New Roman" panose="02020603050405020304" pitchFamily="18" charset="0"/>
              </a:rPr>
            </a:br>
            <a:r>
              <a:rPr lang="fr-FR" sz="1600" b="1" i="0">
                <a:solidFill>
                  <a:srgbClr val="000000"/>
                </a:solidFill>
                <a:effectLst/>
                <a:latin typeface="Times New Roman" panose="02020603050405020304" pitchFamily="18" charset="0"/>
                <a:cs typeface="Times New Roman" panose="02020603050405020304" pitchFamily="18" charset="0"/>
              </a:rPr>
              <a:t>Food: </a:t>
            </a:r>
            <a:r>
              <a:rPr lang="en-US" sz="1600">
                <a:solidFill>
                  <a:srgbClr val="000000"/>
                </a:solidFill>
                <a:latin typeface="Times New Roman" panose="02020603050405020304" pitchFamily="18" charset="0"/>
                <a:cs typeface="Times New Roman" panose="02020603050405020304" pitchFamily="18" charset="0"/>
              </a:rPr>
              <a:t>leaves, fruit, flowers, </a:t>
            </a:r>
            <a:r>
              <a:rPr lang="en-US" sz="1600" b="0" i="0">
                <a:solidFill>
                  <a:srgbClr val="4D5156"/>
                </a:solidFill>
                <a:effectLst/>
                <a:latin typeface="Times New Roman" panose="02020603050405020304" pitchFamily="18" charset="0"/>
                <a:cs typeface="Times New Roman" panose="02020603050405020304" pitchFamily="18" charset="0"/>
              </a:rPr>
              <a:t>broadleaf grasses, wiregrass,</a:t>
            </a:r>
            <a:br>
              <a:rPr lang="en-US" sz="1600" b="0" i="0">
                <a:solidFill>
                  <a:srgbClr val="4D5156"/>
                </a:solidFill>
                <a:effectLst/>
                <a:latin typeface="Times New Roman" panose="02020603050405020304" pitchFamily="18" charset="0"/>
                <a:cs typeface="Times New Roman" panose="02020603050405020304" pitchFamily="18" charset="0"/>
              </a:rPr>
            </a:br>
            <a:r>
              <a:rPr lang="en-US" sz="1600" b="0" i="0">
                <a:solidFill>
                  <a:srgbClr val="4D5156"/>
                </a:solidFill>
                <a:effectLst/>
                <a:latin typeface="Times New Roman" panose="02020603050405020304" pitchFamily="18" charset="0"/>
                <a:cs typeface="Times New Roman" panose="02020603050405020304" pitchFamily="18" charset="0"/>
              </a:rPr>
              <a:t>prickly pear, wild grape, blackberry, blueberry…</a:t>
            </a:r>
            <a:br>
              <a:rPr lang="en-US" sz="1600" b="0" i="0">
                <a:solidFill>
                  <a:srgbClr val="4D5156"/>
                </a:solidFill>
                <a:effectLst/>
                <a:latin typeface="Times New Roman" panose="02020603050405020304" pitchFamily="18" charset="0"/>
                <a:cs typeface="Times New Roman" panose="02020603050405020304" pitchFamily="18" charset="0"/>
              </a:rPr>
            </a:br>
            <a:r>
              <a:rPr lang="en-US" sz="1600" b="0" i="0">
                <a:solidFill>
                  <a:srgbClr val="4D5156"/>
                </a:solidFill>
                <a:effectLst/>
                <a:latin typeface="Times New Roman" panose="02020603050405020304" pitchFamily="18" charset="0"/>
                <a:cs typeface="Times New Roman" panose="02020603050405020304" pitchFamily="18" charset="0"/>
              </a:rPr>
              <a:t>Forages within 160’ of burrow</a:t>
            </a:r>
            <a:br>
              <a:rPr lang="en-US" sz="1600">
                <a:solidFill>
                  <a:srgbClr val="000000"/>
                </a:solidFill>
                <a:latin typeface="Times New Roman" panose="02020603050405020304" pitchFamily="18" charset="0"/>
                <a:cs typeface="Times New Roman" panose="02020603050405020304" pitchFamily="18" charset="0"/>
              </a:rPr>
            </a:br>
            <a:r>
              <a:rPr lang="en-US" sz="1600">
                <a:solidFill>
                  <a:srgbClr val="000000"/>
                </a:solidFill>
                <a:latin typeface="Times New Roman" panose="02020603050405020304" pitchFamily="18" charset="0"/>
                <a:cs typeface="Times New Roman" panose="02020603050405020304" pitchFamily="18" charset="0"/>
              </a:rPr>
              <a:t>Burrows average from 20’ to 40’ long and 6-feet deep</a:t>
            </a:r>
            <a:r>
              <a:rPr lang="en-US" sz="1600" b="0" i="0">
                <a:solidFill>
                  <a:srgbClr val="000000"/>
                </a:solidFill>
                <a:effectLst/>
                <a:latin typeface="Times New Roman" panose="02020603050405020304" pitchFamily="18" charset="0"/>
                <a:cs typeface="Times New Roman" panose="02020603050405020304" pitchFamily="18" charset="0"/>
              </a:rPr>
              <a:t> </a:t>
            </a:r>
            <a:endParaRPr lang="en-US" sz="1600">
              <a:latin typeface="Times New Roman" panose="02020603050405020304" pitchFamily="18" charset="0"/>
              <a:cs typeface="Times New Roman" panose="02020603050405020304" pitchFamily="18" charset="0"/>
            </a:endParaRPr>
          </a:p>
        </p:txBody>
      </p:sp>
      <p:pic>
        <p:nvPicPr>
          <p:cNvPr id="6" name="Picture 5" descr="A small hole in the ground&#10;&#10;Description automatically generated">
            <a:extLst>
              <a:ext uri="{FF2B5EF4-FFF2-40B4-BE49-F238E27FC236}">
                <a16:creationId xmlns:a16="http://schemas.microsoft.com/office/drawing/2014/main" id="{214DDBD2-9275-1718-7CB1-4A21302639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24" y="3804635"/>
            <a:ext cx="4071152" cy="3053364"/>
          </a:xfrm>
          <a:prstGeom prst="rect">
            <a:avLst/>
          </a:prstGeom>
        </p:spPr>
      </p:pic>
      <p:pic>
        <p:nvPicPr>
          <p:cNvPr id="8" name="Picture 7" descr="A turtle in the grass&#10;&#10;Description automatically generated">
            <a:extLst>
              <a:ext uri="{FF2B5EF4-FFF2-40B4-BE49-F238E27FC236}">
                <a16:creationId xmlns:a16="http://schemas.microsoft.com/office/drawing/2014/main" id="{E65AD3A4-3623-753C-9329-88EECDC4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518" y="0"/>
            <a:ext cx="4314483" cy="3222288"/>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29F2D7E2-8C3A-5CD0-DF98-7719BA654F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5876" y="3742237"/>
            <a:ext cx="4179992" cy="3226952"/>
          </a:xfrm>
          <a:prstGeom prst="rect">
            <a:avLst/>
          </a:prstGeom>
        </p:spPr>
      </p:pic>
      <p:sp>
        <p:nvSpPr>
          <p:cNvPr id="11" name="TextBox 10">
            <a:extLst>
              <a:ext uri="{FF2B5EF4-FFF2-40B4-BE49-F238E27FC236}">
                <a16:creationId xmlns:a16="http://schemas.microsoft.com/office/drawing/2014/main" id="{93C4E49E-89E5-363C-47F2-0D2A33220968}"/>
              </a:ext>
            </a:extLst>
          </p:cNvPr>
          <p:cNvSpPr txBox="1"/>
          <p:nvPr/>
        </p:nvSpPr>
        <p:spPr>
          <a:xfrm>
            <a:off x="8480613" y="3222288"/>
            <a:ext cx="3304324" cy="307777"/>
          </a:xfrm>
          <a:prstGeom prst="rect">
            <a:avLst/>
          </a:prstGeom>
          <a:noFill/>
        </p:spPr>
        <p:txBody>
          <a:bodyPr wrap="square" rtlCol="0">
            <a:spAutoFit/>
          </a:bodyPr>
          <a:lstStyle/>
          <a:p>
            <a:r>
              <a:rPr lang="en-US" sz="1400" b="0" i="0">
                <a:solidFill>
                  <a:srgbClr val="000000"/>
                </a:solidFill>
                <a:effectLst/>
                <a:latin typeface="Times New Roman" panose="02020603050405020304" pitchFamily="18" charset="0"/>
                <a:cs typeface="Times New Roman" panose="02020603050405020304" pitchFamily="18" charset="0"/>
              </a:rPr>
              <a:t>Gopher Apple (</a:t>
            </a:r>
            <a:r>
              <a:rPr lang="en-US" sz="1400" b="0" i="1">
                <a:solidFill>
                  <a:srgbClr val="000000"/>
                </a:solidFill>
                <a:effectLst/>
                <a:latin typeface="Times New Roman" panose="02020603050405020304" pitchFamily="18" charset="0"/>
                <a:cs typeface="Times New Roman" panose="02020603050405020304" pitchFamily="18" charset="0"/>
              </a:rPr>
              <a:t>Geobalanus </a:t>
            </a:r>
            <a:r>
              <a:rPr lang="en-US" sz="1400" b="0" i="1" err="1">
                <a:solidFill>
                  <a:srgbClr val="000000"/>
                </a:solidFill>
                <a:effectLst/>
                <a:latin typeface="Times New Roman" panose="02020603050405020304" pitchFamily="18" charset="0"/>
                <a:cs typeface="Times New Roman" panose="02020603050405020304" pitchFamily="18" charset="0"/>
              </a:rPr>
              <a:t>oblongifolius</a:t>
            </a:r>
            <a:r>
              <a:rPr lang="en-US" sz="1400" b="0" i="0">
                <a:solidFill>
                  <a:srgbClr val="000000"/>
                </a:solidFill>
                <a:effectLst/>
                <a:latin typeface="Times New Roman" panose="02020603050405020304" pitchFamily="18" charset="0"/>
                <a:cs typeface="Times New Roman" panose="02020603050405020304" pitchFamily="18" charset="0"/>
              </a:rPr>
              <a:t>).</a:t>
            </a:r>
            <a:endParaRPr lang="en-US" sz="1400">
              <a:latin typeface="Times New Roman" panose="02020603050405020304" pitchFamily="18" charset="0"/>
              <a:cs typeface="Times New Roman" panose="02020603050405020304" pitchFamily="18" charset="0"/>
            </a:endParaRPr>
          </a:p>
        </p:txBody>
      </p:sp>
      <p:pic>
        <p:nvPicPr>
          <p:cNvPr id="13" name="Picture 12" descr="A turtle walking on a rug&#10;&#10;Description automatically generated">
            <a:extLst>
              <a:ext uri="{FF2B5EF4-FFF2-40B4-BE49-F238E27FC236}">
                <a16:creationId xmlns:a16="http://schemas.microsoft.com/office/drawing/2014/main" id="{BCCBCC58-9970-8F94-D038-D6D8F999CF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5868" y="3804635"/>
            <a:ext cx="4071152" cy="3053364"/>
          </a:xfrm>
          <a:prstGeom prst="rect">
            <a:avLst/>
          </a:prstGeom>
        </p:spPr>
      </p:pic>
      <p:pic>
        <p:nvPicPr>
          <p:cNvPr id="15" name="Picture 14" descr="A hole in the sand&#10;&#10;Description automatically generated">
            <a:extLst>
              <a:ext uri="{FF2B5EF4-FFF2-40B4-BE49-F238E27FC236}">
                <a16:creationId xmlns:a16="http://schemas.microsoft.com/office/drawing/2014/main" id="{CCD47D78-3883-B015-5E58-1471B4DD94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46379" y="446378"/>
            <a:ext cx="3571030" cy="2678273"/>
          </a:xfrm>
          <a:prstGeom prst="rect">
            <a:avLst/>
          </a:prstGeom>
        </p:spPr>
      </p:pic>
      <p:sp>
        <p:nvSpPr>
          <p:cNvPr id="2" name="TextBox 1">
            <a:extLst>
              <a:ext uri="{FF2B5EF4-FFF2-40B4-BE49-F238E27FC236}">
                <a16:creationId xmlns:a16="http://schemas.microsoft.com/office/drawing/2014/main" id="{B1A47E5F-FA23-9C7D-123B-608B9653ABD5}"/>
              </a:ext>
            </a:extLst>
          </p:cNvPr>
          <p:cNvSpPr txBox="1"/>
          <p:nvPr/>
        </p:nvSpPr>
        <p:spPr>
          <a:xfrm>
            <a:off x="4093471" y="6355540"/>
            <a:ext cx="2682145" cy="646331"/>
          </a:xfrm>
          <a:prstGeom prst="rect">
            <a:avLst/>
          </a:prstGeom>
          <a:noFill/>
        </p:spPr>
        <p:txBody>
          <a:bodyPr wrap="none" rtlCol="0">
            <a:spAutoFit/>
          </a:bodyPr>
          <a:lstStyle/>
          <a:p>
            <a:r>
              <a:rPr lang="fr-FR" sz="1200" b="0" i="0">
                <a:solidFill>
                  <a:srgbClr val="000000"/>
                </a:solidFill>
                <a:effectLst/>
                <a:latin typeface="Times New Roman" panose="02020603050405020304" pitchFamily="18" charset="0"/>
                <a:cs typeface="Times New Roman" panose="02020603050405020304" pitchFamily="18" charset="0"/>
              </a:rPr>
              <a:t>Range map from USDA’s  NRCS</a:t>
            </a:r>
            <a:br>
              <a:rPr lang="fr-FR" sz="1200" b="0" i="0">
                <a:solidFill>
                  <a:srgbClr val="000000"/>
                </a:solidFill>
                <a:effectLst/>
                <a:latin typeface="Times New Roman" panose="02020603050405020304" pitchFamily="18" charset="0"/>
                <a:cs typeface="Times New Roman" panose="02020603050405020304" pitchFamily="18" charset="0"/>
              </a:rPr>
            </a:br>
            <a:r>
              <a:rPr lang="fr-FR" sz="1200" b="0" i="0">
                <a:effectLst/>
                <a:latin typeface="Times New Roman" panose="02020603050405020304" pitchFamily="18" charset="0"/>
                <a:cs typeface="Times New Roman" panose="02020603050405020304" pitchFamily="18" charset="0"/>
              </a:rPr>
              <a:t>Natural Resources Conservation Service</a:t>
            </a:r>
            <a:endParaRPr lang="fr-FR" sz="1200" b="0" i="0">
              <a:solidFill>
                <a:srgbClr val="000000"/>
              </a:solidFill>
              <a:effectLst/>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898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2B601-18F0-3CAE-CADD-9F1183EBD84A}"/>
              </a:ext>
            </a:extLst>
          </p:cNvPr>
          <p:cNvSpPr txBox="1"/>
          <p:nvPr/>
        </p:nvSpPr>
        <p:spPr>
          <a:xfrm>
            <a:off x="4777325" y="399361"/>
            <a:ext cx="6844053" cy="2616101"/>
          </a:xfrm>
          <a:prstGeom prst="rect">
            <a:avLst/>
          </a:prstGeom>
          <a:noFill/>
        </p:spPr>
        <p:txBody>
          <a:bodyPr wrap="none" rtlCol="0">
            <a:spAutoFit/>
          </a:bodyPr>
          <a:lstStyle/>
          <a:p>
            <a:r>
              <a:rPr lang="en-US" sz="2000" b="1">
                <a:latin typeface="Times New Roman" panose="02020603050405020304" pitchFamily="18" charset="0"/>
                <a:cs typeface="Times New Roman" panose="02020603050405020304" pitchFamily="18" charset="0"/>
              </a:rPr>
              <a:t>Lepidoptera</a:t>
            </a:r>
            <a:r>
              <a:rPr lang="en-US" sz="2000">
                <a:latin typeface="Times New Roman" panose="02020603050405020304" pitchFamily="18" charset="0"/>
                <a:cs typeface="Times New Roman" panose="02020603050405020304" pitchFamily="18" charset="0"/>
              </a:rPr>
              <a:t>, butterflies &amp; moths</a:t>
            </a:r>
            <a:r>
              <a:rPr lang="en-US">
                <a:latin typeface="Times New Roman" panose="02020603050405020304" pitchFamily="18" charset="0"/>
                <a:cs typeface="Times New Roman" panose="02020603050405020304" pitchFamily="18" charset="0"/>
              </a:rPr>
              <a:t>, are cold blooded animal insects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with scale-covered wings, 6 legs, 2 antennae, are either female or male</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160,000 moths &amp; ± 17,500 butterfly species on Earth</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No part of Florida is within tropical latitudes</a:t>
            </a:r>
          </a:p>
          <a:p>
            <a:r>
              <a:rPr lang="en-US">
                <a:latin typeface="Times New Roman" panose="02020603050405020304" pitchFamily="18" charset="0"/>
                <a:cs typeface="Times New Roman" panose="02020603050405020304" pitchFamily="18" charset="0"/>
              </a:rPr>
              <a:t>Florida has a </a:t>
            </a:r>
            <a:r>
              <a:rPr lang="en-US" b="1">
                <a:latin typeface="Times New Roman" panose="02020603050405020304" pitchFamily="18" charset="0"/>
                <a:cs typeface="Times New Roman" panose="02020603050405020304" pitchFamily="18" charset="0"/>
              </a:rPr>
              <a:t>humid subtropical climate</a:t>
            </a:r>
          </a:p>
          <a:p>
            <a:r>
              <a:rPr lang="en-US" sz="3600" b="1">
                <a:latin typeface="Times New Roman" panose="02020603050405020304" pitchFamily="18" charset="0"/>
                <a:cs typeface="Times New Roman" panose="02020603050405020304" pitchFamily="18" charset="0"/>
              </a:rPr>
              <a:t>Butterflies in Florida</a:t>
            </a:r>
            <a:r>
              <a:rPr lang="en-US" sz="1600" b="1">
                <a:latin typeface="Times New Roman" panose="02020603050405020304" pitchFamily="18" charset="0"/>
                <a:cs typeface="Times New Roman" panose="02020603050405020304" pitchFamily="18" charset="0"/>
              </a:rPr>
              <a:t> </a:t>
            </a:r>
            <a:br>
              <a:rPr lang="en-US" sz="1600">
                <a:latin typeface="Times New Roman" panose="02020603050405020304" pitchFamily="18" charset="0"/>
                <a:cs typeface="Times New Roman" panose="02020603050405020304" pitchFamily="18" charset="0"/>
              </a:rPr>
            </a:br>
            <a:r>
              <a:rPr lang="en-US" sz="1600">
                <a:latin typeface="Times New Roman" panose="02020603050405020304" pitchFamily="18" charset="0"/>
                <a:cs typeface="Times New Roman" panose="02020603050405020304" pitchFamily="18" charset="0"/>
              </a:rPr>
              <a:t>Facts</a:t>
            </a:r>
            <a:r>
              <a:rPr lang="en-US">
                <a:latin typeface="Times New Roman" panose="02020603050405020304" pitchFamily="18" charset="0"/>
                <a:cs typeface="Times New Roman" panose="02020603050405020304" pitchFamily="18" charset="0"/>
              </a:rPr>
              <a:t>: ± </a:t>
            </a:r>
            <a:r>
              <a:rPr lang="en-US" b="1">
                <a:latin typeface="Times New Roman" panose="02020603050405020304" pitchFamily="18" charset="0"/>
                <a:cs typeface="Times New Roman" panose="02020603050405020304" pitchFamily="18" charset="0"/>
              </a:rPr>
              <a:t>750</a:t>
            </a:r>
            <a:r>
              <a:rPr lang="en-US">
                <a:latin typeface="Times New Roman" panose="02020603050405020304" pitchFamily="18" charset="0"/>
                <a:cs typeface="Times New Roman" panose="02020603050405020304" pitchFamily="18" charset="0"/>
              </a:rPr>
              <a:t> butterfly species in USA</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200 in Florida &gt;</a:t>
            </a:r>
            <a:r>
              <a:rPr lang="en-US" b="1">
                <a:latin typeface="Times New Roman" panose="02020603050405020304" pitchFamily="18" charset="0"/>
                <a:cs typeface="Times New Roman" panose="02020603050405020304" pitchFamily="18" charset="0"/>
              </a:rPr>
              <a:t>160</a:t>
            </a:r>
            <a:r>
              <a:rPr lang="en-US">
                <a:latin typeface="Times New Roman" panose="02020603050405020304" pitchFamily="18" charset="0"/>
                <a:cs typeface="Times New Roman" panose="02020603050405020304" pitchFamily="18" charset="0"/>
              </a:rPr>
              <a:t> breeding species &amp; ± </a:t>
            </a:r>
            <a:r>
              <a:rPr lang="en-US" b="1">
                <a:latin typeface="Times New Roman" panose="02020603050405020304" pitchFamily="18" charset="0"/>
                <a:cs typeface="Times New Roman" panose="02020603050405020304" pitchFamily="18" charset="0"/>
              </a:rPr>
              <a:t>40</a:t>
            </a:r>
            <a:r>
              <a:rPr lang="en-US">
                <a:latin typeface="Times New Roman" panose="02020603050405020304" pitchFamily="18" charset="0"/>
                <a:cs typeface="Times New Roman" panose="02020603050405020304" pitchFamily="18" charset="0"/>
              </a:rPr>
              <a:t> nonbreeding migrants.</a:t>
            </a:r>
          </a:p>
        </p:txBody>
      </p:sp>
      <p:pic>
        <p:nvPicPr>
          <p:cNvPr id="4" name="Picture 3">
            <a:extLst>
              <a:ext uri="{FF2B5EF4-FFF2-40B4-BE49-F238E27FC236}">
                <a16:creationId xmlns:a16="http://schemas.microsoft.com/office/drawing/2014/main" id="{68EE78F2-6E1D-0E40-705C-0878AEF3AC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4325" y="3237244"/>
            <a:ext cx="4827674" cy="3620755"/>
          </a:xfrm>
          <a:prstGeom prst="rect">
            <a:avLst/>
          </a:prstGeom>
        </p:spPr>
      </p:pic>
      <p:sp>
        <p:nvSpPr>
          <p:cNvPr id="5" name="TextBox 4">
            <a:extLst>
              <a:ext uri="{FF2B5EF4-FFF2-40B4-BE49-F238E27FC236}">
                <a16:creationId xmlns:a16="http://schemas.microsoft.com/office/drawing/2014/main" id="{716DB79A-9FD2-C165-0FF6-BEB5D5CA7023}"/>
              </a:ext>
            </a:extLst>
          </p:cNvPr>
          <p:cNvSpPr txBox="1"/>
          <p:nvPr/>
        </p:nvSpPr>
        <p:spPr>
          <a:xfrm>
            <a:off x="7467600" y="3275111"/>
            <a:ext cx="1545616" cy="523220"/>
          </a:xfrm>
          <a:prstGeom prst="rect">
            <a:avLst/>
          </a:prstGeom>
          <a:noFill/>
        </p:spPr>
        <p:txBody>
          <a:bodyPr wrap="none" rtlCol="0">
            <a:spAutoFit/>
          </a:bodyPr>
          <a:lstStyle/>
          <a:p>
            <a:r>
              <a:rPr lang="de-DE" sz="1400" b="1">
                <a:solidFill>
                  <a:schemeClr val="bg1"/>
                </a:solidFill>
                <a:latin typeface="Times New Roman" panose="02020603050405020304" pitchFamily="18" charset="0"/>
                <a:cs typeface="Times New Roman" panose="02020603050405020304" pitchFamily="18" charset="0"/>
              </a:rPr>
              <a:t>Monarch</a:t>
            </a:r>
            <a:br>
              <a:rPr lang="de-DE" sz="1400" b="1">
                <a:solidFill>
                  <a:schemeClr val="bg1"/>
                </a:solidFill>
                <a:latin typeface="Times New Roman" panose="02020603050405020304" pitchFamily="18" charset="0"/>
                <a:cs typeface="Times New Roman" panose="02020603050405020304" pitchFamily="18" charset="0"/>
              </a:rPr>
            </a:br>
            <a:r>
              <a:rPr lang="de-DE" sz="1400" b="1">
                <a:solidFill>
                  <a:schemeClr val="bg1"/>
                </a:solidFill>
                <a:latin typeface="Times New Roman" panose="02020603050405020304" pitchFamily="18" charset="0"/>
                <a:cs typeface="Times New Roman" panose="02020603050405020304" pitchFamily="18" charset="0"/>
              </a:rPr>
              <a:t>Danaus plexippus</a:t>
            </a:r>
            <a:endParaRPr lang="en-US" sz="1400" b="1">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038D4A2-F4F6-951A-1A01-5BDB508AD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781" y="3237245"/>
            <a:ext cx="4801693" cy="3620754"/>
          </a:xfrm>
          <a:prstGeom prst="rect">
            <a:avLst/>
          </a:prstGeom>
        </p:spPr>
      </p:pic>
      <p:pic>
        <p:nvPicPr>
          <p:cNvPr id="9" name="Picture 8">
            <a:extLst>
              <a:ext uri="{FF2B5EF4-FFF2-40B4-BE49-F238E27FC236}">
                <a16:creationId xmlns:a16="http://schemas.microsoft.com/office/drawing/2014/main" id="{D011766D-CF8E-CF4F-16B1-F80516978C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7" y="0"/>
            <a:ext cx="4119597" cy="3099784"/>
          </a:xfrm>
          <a:prstGeom prst="rect">
            <a:avLst/>
          </a:prstGeom>
        </p:spPr>
      </p:pic>
      <p:sp>
        <p:nvSpPr>
          <p:cNvPr id="11" name="TextBox 10">
            <a:extLst>
              <a:ext uri="{FF2B5EF4-FFF2-40B4-BE49-F238E27FC236}">
                <a16:creationId xmlns:a16="http://schemas.microsoft.com/office/drawing/2014/main" id="{8C543355-BF93-9507-ACDA-7272F8F7D34E}"/>
              </a:ext>
            </a:extLst>
          </p:cNvPr>
          <p:cNvSpPr txBox="1"/>
          <p:nvPr/>
        </p:nvSpPr>
        <p:spPr>
          <a:xfrm>
            <a:off x="90766" y="2515912"/>
            <a:ext cx="1736373" cy="523220"/>
          </a:xfrm>
          <a:prstGeom prst="rect">
            <a:avLst/>
          </a:prstGeom>
          <a:noFill/>
        </p:spPr>
        <p:txBody>
          <a:bodyPr wrap="none" rtlCol="0">
            <a:spAutoFit/>
          </a:bodyPr>
          <a:lstStyle/>
          <a:p>
            <a:r>
              <a:rPr lang="en-US" sz="1400" b="1">
                <a:latin typeface="Times New Roman" panose="02020603050405020304" pitchFamily="18" charset="0"/>
                <a:cs typeface="Times New Roman" panose="02020603050405020304" pitchFamily="18" charset="0"/>
              </a:rPr>
              <a:t>Horace's </a:t>
            </a:r>
            <a:r>
              <a:rPr lang="en-US" sz="1400" b="1" err="1">
                <a:latin typeface="Times New Roman" panose="02020603050405020304" pitchFamily="18" charset="0"/>
                <a:cs typeface="Times New Roman" panose="02020603050405020304" pitchFamily="18" charset="0"/>
              </a:rPr>
              <a:t>duskywing</a:t>
            </a:r>
            <a:br>
              <a:rPr lang="en-US" sz="1400" b="1">
                <a:latin typeface="Times New Roman" panose="02020603050405020304" pitchFamily="18" charset="0"/>
                <a:cs typeface="Times New Roman" panose="02020603050405020304" pitchFamily="18" charset="0"/>
              </a:rPr>
            </a:br>
            <a:r>
              <a:rPr lang="en-US" sz="1400" b="1" err="1">
                <a:latin typeface="Times New Roman" panose="02020603050405020304" pitchFamily="18" charset="0"/>
                <a:cs typeface="Times New Roman" panose="02020603050405020304" pitchFamily="18" charset="0"/>
              </a:rPr>
              <a:t>Erynnis</a:t>
            </a:r>
            <a:r>
              <a:rPr lang="en-US" sz="1400" b="1">
                <a:latin typeface="Times New Roman" panose="02020603050405020304" pitchFamily="18" charset="0"/>
                <a:cs typeface="Times New Roman" panose="02020603050405020304" pitchFamily="18" charset="0"/>
              </a:rPr>
              <a:t> </a:t>
            </a:r>
            <a:r>
              <a:rPr lang="en-US" sz="1400" b="1" err="1">
                <a:latin typeface="Times New Roman" panose="02020603050405020304" pitchFamily="18" charset="0"/>
                <a:cs typeface="Times New Roman" panose="02020603050405020304" pitchFamily="18" charset="0"/>
              </a:rPr>
              <a:t>horatius</a:t>
            </a:r>
            <a:endParaRPr lang="en-US" sz="1400" b="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BD3F302-C799-153A-B843-1AD68400C806}"/>
              </a:ext>
            </a:extLst>
          </p:cNvPr>
          <p:cNvSpPr txBox="1"/>
          <p:nvPr/>
        </p:nvSpPr>
        <p:spPr>
          <a:xfrm>
            <a:off x="83035" y="6136666"/>
            <a:ext cx="1356462" cy="523220"/>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Gulf fritillary </a:t>
            </a:r>
            <a:br>
              <a:rPr lang="en-US" sz="1400" b="1">
                <a:solidFill>
                  <a:schemeClr val="bg1"/>
                </a:solidFill>
                <a:latin typeface="Times New Roman" panose="02020603050405020304" pitchFamily="18" charset="0"/>
                <a:cs typeface="Times New Roman" panose="02020603050405020304" pitchFamily="18" charset="0"/>
              </a:rPr>
            </a:br>
            <a:r>
              <a:rPr lang="en-US" sz="1400" b="1" err="1">
                <a:solidFill>
                  <a:schemeClr val="bg1"/>
                </a:solidFill>
                <a:latin typeface="Times New Roman" panose="02020603050405020304" pitchFamily="18" charset="0"/>
                <a:cs typeface="Times New Roman" panose="02020603050405020304" pitchFamily="18" charset="0"/>
              </a:rPr>
              <a:t>graulis</a:t>
            </a:r>
            <a:r>
              <a:rPr lang="en-US" sz="1400" b="1">
                <a:solidFill>
                  <a:schemeClr val="bg1"/>
                </a:solidFill>
                <a:latin typeface="Times New Roman" panose="02020603050405020304" pitchFamily="18" charset="0"/>
                <a:cs typeface="Times New Roman" panose="02020603050405020304" pitchFamily="18" charset="0"/>
              </a:rPr>
              <a:t> </a:t>
            </a:r>
            <a:r>
              <a:rPr lang="en-US" sz="1400" b="1" err="1">
                <a:solidFill>
                  <a:schemeClr val="bg1"/>
                </a:solidFill>
                <a:latin typeface="Times New Roman" panose="02020603050405020304" pitchFamily="18" charset="0"/>
                <a:cs typeface="Times New Roman" panose="02020603050405020304" pitchFamily="18" charset="0"/>
              </a:rPr>
              <a:t>vanillae</a:t>
            </a:r>
            <a:endParaRPr lang="en-US" sz="1400" b="1">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8AE03BE-64FC-5E99-46DA-8931E55A7C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6438" y="3237244"/>
            <a:ext cx="2718110" cy="3658620"/>
          </a:xfrm>
          <a:prstGeom prst="rect">
            <a:avLst/>
          </a:prstGeom>
        </p:spPr>
      </p:pic>
      <p:sp>
        <p:nvSpPr>
          <p:cNvPr id="17" name="TextBox 16">
            <a:extLst>
              <a:ext uri="{FF2B5EF4-FFF2-40B4-BE49-F238E27FC236}">
                <a16:creationId xmlns:a16="http://schemas.microsoft.com/office/drawing/2014/main" id="{9CCFCCA9-FD39-E3E9-A591-08AD5D60EDA4}"/>
              </a:ext>
            </a:extLst>
          </p:cNvPr>
          <p:cNvSpPr txBox="1"/>
          <p:nvPr/>
        </p:nvSpPr>
        <p:spPr>
          <a:xfrm>
            <a:off x="4777325" y="6372644"/>
            <a:ext cx="1773242" cy="523220"/>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Pipevine Swallowtail</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Battus </a:t>
            </a:r>
            <a:r>
              <a:rPr lang="en-US" sz="1400" b="1" err="1">
                <a:solidFill>
                  <a:schemeClr val="bg1"/>
                </a:solidFill>
                <a:latin typeface="Times New Roman" panose="02020603050405020304" pitchFamily="18" charset="0"/>
                <a:cs typeface="Times New Roman" panose="02020603050405020304" pitchFamily="18" charset="0"/>
              </a:rPr>
              <a:t>philenor</a:t>
            </a:r>
            <a:r>
              <a:rPr lang="en-US" sz="1400">
                <a:latin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78021CE6-A146-AC2B-25C2-0BA122C919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0968" y="1156447"/>
            <a:ext cx="1340683" cy="1583560"/>
          </a:xfrm>
          <a:prstGeom prst="rect">
            <a:avLst/>
          </a:prstGeom>
        </p:spPr>
      </p:pic>
    </p:spTree>
    <p:extLst>
      <p:ext uri="{BB962C8B-B14F-4D97-AF65-F5344CB8AC3E}">
        <p14:creationId xmlns:p14="http://schemas.microsoft.com/office/powerpoint/2010/main" val="59757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301B82-0464-B38E-2C33-4CB50E3D4F82}"/>
              </a:ext>
            </a:extLst>
          </p:cNvPr>
          <p:cNvSpPr txBox="1"/>
          <p:nvPr/>
        </p:nvSpPr>
        <p:spPr>
          <a:xfrm>
            <a:off x="2468848" y="1135930"/>
            <a:ext cx="7254303" cy="3416320"/>
          </a:xfrm>
          <a:prstGeom prst="rect">
            <a:avLst/>
          </a:prstGeom>
          <a:noFill/>
        </p:spPr>
        <p:txBody>
          <a:bodyPr wrap="square" rtlCol="0">
            <a:spAutoFit/>
          </a:bodyPr>
          <a:lstStyle/>
          <a:p>
            <a:pPr algn="ctr"/>
            <a:r>
              <a:rPr lang="en-US">
                <a:solidFill>
                  <a:srgbClr val="000000"/>
                </a:solidFill>
                <a:latin typeface="Times New Roman" panose="02020603050405020304" pitchFamily="18" charset="0"/>
                <a:cs typeface="Times New Roman" panose="02020603050405020304" pitchFamily="18" charset="0"/>
              </a:rPr>
              <a:t>Jane Weber is semi-retired but ever a writer,</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environmentalist, gardener, casual birder and traveler.</a:t>
            </a:r>
          </a:p>
          <a:p>
            <a:pPr algn="ct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Once called an “Adventure Addict” by Sailing Magazine,</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this great Grandmother has traveled solo, long-term in</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more than 100 sovereign nations and thousands of destinations worldwide.</a:t>
            </a:r>
          </a:p>
          <a:p>
            <a:pPr algn="ct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She has driven, ridden, biked, hiked, flown and/or sailed hundreds of</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thousands of miles in all 50 USA states, 10 Canadian provinces, 2 territories,</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and more, in all 4 countries and territories in North America</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Now based in Central Florida,</a:t>
            </a:r>
            <a:br>
              <a:rPr lang="en-US">
                <a:solidFill>
                  <a:srgbClr val="000000"/>
                </a:solidFill>
                <a:latin typeface="Times New Roman" panose="02020603050405020304" pitchFamily="18" charset="0"/>
                <a:cs typeface="Times New Roman" panose="02020603050405020304" pitchFamily="18" charset="0"/>
              </a:rPr>
            </a:br>
            <a:r>
              <a:rPr lang="en-US">
                <a:solidFill>
                  <a:srgbClr val="000000"/>
                </a:solidFill>
                <a:latin typeface="Times New Roman" panose="02020603050405020304" pitchFamily="18" charset="0"/>
                <a:cs typeface="Times New Roman" panose="02020603050405020304" pitchFamily="18" charset="0"/>
              </a:rPr>
              <a:t>Weber posts her adventures and misadventures on Facebook while traveling.</a:t>
            </a:r>
          </a:p>
        </p:txBody>
      </p:sp>
    </p:spTree>
    <p:extLst>
      <p:ext uri="{BB962C8B-B14F-4D97-AF65-F5344CB8AC3E}">
        <p14:creationId xmlns:p14="http://schemas.microsoft.com/office/powerpoint/2010/main" val="3564445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FF54C-D23A-DB2E-35CA-3D5DEE12D87D}"/>
              </a:ext>
            </a:extLst>
          </p:cNvPr>
          <p:cNvSpPr txBox="1"/>
          <p:nvPr/>
        </p:nvSpPr>
        <p:spPr>
          <a:xfrm>
            <a:off x="269712" y="2185345"/>
            <a:ext cx="9339480" cy="1292662"/>
          </a:xfrm>
          <a:prstGeom prst="rect">
            <a:avLst/>
          </a:prstGeom>
          <a:noFill/>
        </p:spPr>
        <p:txBody>
          <a:bodyPr wrap="none" rtlCol="0">
            <a:spAutoFit/>
          </a:bodyPr>
          <a:lstStyle/>
          <a:p>
            <a:r>
              <a:rPr lang="en-US" sz="2400" b="1" i="1" err="1">
                <a:latin typeface="Times New Roman" panose="02020603050405020304" pitchFamily="18" charset="0"/>
                <a:cs typeface="Times New Roman" panose="02020603050405020304" pitchFamily="18" charset="0"/>
              </a:rPr>
              <a:t>Heliconius</a:t>
            </a:r>
            <a:r>
              <a:rPr lang="en-US" sz="2400" b="1" i="1">
                <a:latin typeface="Times New Roman" panose="02020603050405020304" pitchFamily="18" charset="0"/>
                <a:cs typeface="Times New Roman" panose="02020603050405020304" pitchFamily="18" charset="0"/>
              </a:rPr>
              <a:t> </a:t>
            </a:r>
            <a:r>
              <a:rPr lang="en-US" sz="2400" b="1" i="1" err="1">
                <a:latin typeface="Times New Roman" panose="02020603050405020304" pitchFamily="18" charset="0"/>
                <a:cs typeface="Times New Roman" panose="02020603050405020304" pitchFamily="18" charset="0"/>
              </a:rPr>
              <a:t>charithonian</a:t>
            </a:r>
            <a:r>
              <a:rPr lang="en-US" sz="2400" b="1" i="1">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Zebra </a:t>
            </a:r>
            <a:r>
              <a:rPr lang="en-US" sz="2400" b="1" err="1">
                <a:latin typeface="Times New Roman" panose="02020603050405020304" pitchFamily="18" charset="0"/>
                <a:cs typeface="Times New Roman" panose="02020603050405020304" pitchFamily="18" charset="0"/>
              </a:rPr>
              <a:t>Heliconian</a:t>
            </a:r>
            <a:r>
              <a:rPr lang="en-US" sz="2400" b="1">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(Longwing) is Florida’s state butterfly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It needs shade, </a:t>
            </a:r>
            <a:r>
              <a:rPr lang="en-US" err="1">
                <a:latin typeface="Times New Roman" panose="02020603050405020304" pitchFamily="18" charset="0"/>
                <a:cs typeface="Times New Roman" panose="02020603050405020304" pitchFamily="18" charset="0"/>
              </a:rPr>
              <a:t>passiflora</a:t>
            </a:r>
            <a:r>
              <a:rPr lang="en-US">
                <a:latin typeface="Times New Roman" panose="02020603050405020304" pitchFamily="18" charset="0"/>
                <a:cs typeface="Times New Roman" panose="02020603050405020304" pitchFamily="18" charset="0"/>
              </a:rPr>
              <a:t> host plants, night communal roost sites, pollen and nectar sources</a:t>
            </a:r>
            <a:r>
              <a:rPr lang="en-US" i="1">
                <a:latin typeface="Times New Roman" panose="02020603050405020304" pitchFamily="18" charset="0"/>
                <a:cs typeface="Times New Roman" panose="02020603050405020304" pitchFamily="18" charset="0"/>
              </a:rPr>
              <a:t>.</a:t>
            </a:r>
          </a:p>
          <a:p>
            <a:r>
              <a:rPr lang="en-US">
                <a:latin typeface="Times New Roman" panose="02020603050405020304" pitchFamily="18" charset="0"/>
                <a:cs typeface="Times New Roman" panose="02020603050405020304" pitchFamily="18" charset="0"/>
              </a:rPr>
              <a:t>Protein from pollen makes this species long lived - up to several months. Sexes are similar.</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Aerial parts of </a:t>
            </a:r>
            <a:r>
              <a:rPr lang="en-US" err="1">
                <a:latin typeface="Times New Roman" panose="02020603050405020304" pitchFamily="18" charset="0"/>
                <a:cs typeface="Times New Roman" panose="02020603050405020304" pitchFamily="18" charset="0"/>
              </a:rPr>
              <a:t>passiflora</a:t>
            </a:r>
            <a:r>
              <a:rPr lang="en-US">
                <a:latin typeface="Times New Roman" panose="02020603050405020304" pitchFamily="18" charset="0"/>
                <a:cs typeface="Times New Roman" panose="02020603050405020304" pitchFamily="18" charset="0"/>
              </a:rPr>
              <a:t> vines produce cyanide when damaged.</a:t>
            </a:r>
          </a:p>
        </p:txBody>
      </p:sp>
      <p:pic>
        <p:nvPicPr>
          <p:cNvPr id="4" name="Picture 3">
            <a:extLst>
              <a:ext uri="{FF2B5EF4-FFF2-40B4-BE49-F238E27FC236}">
                <a16:creationId xmlns:a16="http://schemas.microsoft.com/office/drawing/2014/main" id="{68980AE2-EF73-87D6-2072-2779A8C6FB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808107" y="252067"/>
            <a:ext cx="3793045" cy="2844784"/>
          </a:xfrm>
          <a:prstGeom prst="rect">
            <a:avLst/>
          </a:prstGeom>
        </p:spPr>
      </p:pic>
      <p:pic>
        <p:nvPicPr>
          <p:cNvPr id="6" name="Picture 5">
            <a:extLst>
              <a:ext uri="{FF2B5EF4-FFF2-40B4-BE49-F238E27FC236}">
                <a16:creationId xmlns:a16="http://schemas.microsoft.com/office/drawing/2014/main" id="{507D676E-D5E9-6A52-72BA-7F1C28F700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90" y="-6029"/>
            <a:ext cx="6007257" cy="2067911"/>
          </a:xfrm>
          <a:prstGeom prst="rect">
            <a:avLst/>
          </a:prstGeom>
        </p:spPr>
      </p:pic>
      <p:pic>
        <p:nvPicPr>
          <p:cNvPr id="8" name="Picture 7">
            <a:extLst>
              <a:ext uri="{FF2B5EF4-FFF2-40B4-BE49-F238E27FC236}">
                <a16:creationId xmlns:a16="http://schemas.microsoft.com/office/drawing/2014/main" id="{98D8F86C-BC7E-B5F3-3500-8F409DE9B7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6613" y="-10057"/>
            <a:ext cx="3101866" cy="2067911"/>
          </a:xfrm>
          <a:prstGeom prst="rect">
            <a:avLst/>
          </a:prstGeom>
        </p:spPr>
      </p:pic>
      <p:pic>
        <p:nvPicPr>
          <p:cNvPr id="12" name="Picture 11">
            <a:extLst>
              <a:ext uri="{FF2B5EF4-FFF2-40B4-BE49-F238E27FC236}">
                <a16:creationId xmlns:a16="http://schemas.microsoft.com/office/drawing/2014/main" id="{083264FA-DF1A-6454-CB32-C83C09B32D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47211" y="3666811"/>
            <a:ext cx="2279259" cy="3391265"/>
          </a:xfrm>
          <a:prstGeom prst="rect">
            <a:avLst/>
          </a:prstGeom>
        </p:spPr>
      </p:pic>
      <p:pic>
        <p:nvPicPr>
          <p:cNvPr id="16" name="Picture 15" descr="A close up of a flower&#10;&#10;Description automatically generated with medium confidence">
            <a:extLst>
              <a:ext uri="{FF2B5EF4-FFF2-40B4-BE49-F238E27FC236}">
                <a16:creationId xmlns:a16="http://schemas.microsoft.com/office/drawing/2014/main" id="{B6039D31-27C3-5317-6FB8-C8564AE80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0607" y="3666809"/>
            <a:ext cx="3227111" cy="3227111"/>
          </a:xfrm>
          <a:prstGeom prst="rect">
            <a:avLst/>
          </a:prstGeom>
        </p:spPr>
      </p:pic>
      <p:pic>
        <p:nvPicPr>
          <p:cNvPr id="18" name="Picture 17">
            <a:extLst>
              <a:ext uri="{FF2B5EF4-FFF2-40B4-BE49-F238E27FC236}">
                <a16:creationId xmlns:a16="http://schemas.microsoft.com/office/drawing/2014/main" id="{7083C236-AECB-C254-6A95-9F63BAD892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724" y="3666810"/>
            <a:ext cx="4129775" cy="3191190"/>
          </a:xfrm>
          <a:prstGeom prst="rect">
            <a:avLst/>
          </a:prstGeom>
        </p:spPr>
      </p:pic>
      <p:pic>
        <p:nvPicPr>
          <p:cNvPr id="20" name="Picture 19" descr="A group of butterflies on a plant&#10;&#10;Description automatically generated with medium confidence">
            <a:extLst>
              <a:ext uri="{FF2B5EF4-FFF2-40B4-BE49-F238E27FC236}">
                <a16:creationId xmlns:a16="http://schemas.microsoft.com/office/drawing/2014/main" id="{EF6409BB-9AE4-3F18-815A-36EBD0FCA0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3421282" y="4322139"/>
            <a:ext cx="3931978" cy="2621320"/>
          </a:xfrm>
          <a:prstGeom prst="rect">
            <a:avLst/>
          </a:prstGeom>
        </p:spPr>
      </p:pic>
    </p:spTree>
    <p:extLst>
      <p:ext uri="{BB962C8B-B14F-4D97-AF65-F5344CB8AC3E}">
        <p14:creationId xmlns:p14="http://schemas.microsoft.com/office/powerpoint/2010/main" val="109932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941973-1E81-CACB-03FC-1637CC5B4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1985" y="39964"/>
            <a:ext cx="5272399" cy="6783464"/>
          </a:xfrm>
          <a:prstGeom prst="rect">
            <a:avLst/>
          </a:prstGeom>
        </p:spPr>
      </p:pic>
      <p:pic>
        <p:nvPicPr>
          <p:cNvPr id="4" name="Picture 3">
            <a:extLst>
              <a:ext uri="{FF2B5EF4-FFF2-40B4-BE49-F238E27FC236}">
                <a16:creationId xmlns:a16="http://schemas.microsoft.com/office/drawing/2014/main" id="{B8CBD316-684A-CD8A-E86A-53D703E1C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0581" y="39964"/>
            <a:ext cx="4028459" cy="6783464"/>
          </a:xfrm>
          <a:prstGeom prst="rect">
            <a:avLst/>
          </a:prstGeom>
        </p:spPr>
      </p:pic>
      <p:pic>
        <p:nvPicPr>
          <p:cNvPr id="6" name="Picture 5">
            <a:extLst>
              <a:ext uri="{FF2B5EF4-FFF2-40B4-BE49-F238E27FC236}">
                <a16:creationId xmlns:a16="http://schemas.microsoft.com/office/drawing/2014/main" id="{A7EB6E0F-CA26-F03B-C039-6024191D4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036408" y="2161515"/>
            <a:ext cx="6788856" cy="2534970"/>
          </a:xfrm>
          <a:prstGeom prst="rect">
            <a:avLst/>
          </a:prstGeom>
        </p:spPr>
      </p:pic>
      <p:sp>
        <p:nvSpPr>
          <p:cNvPr id="3" name="TextBox 2">
            <a:extLst>
              <a:ext uri="{FF2B5EF4-FFF2-40B4-BE49-F238E27FC236}">
                <a16:creationId xmlns:a16="http://schemas.microsoft.com/office/drawing/2014/main" id="{B879D1B8-35A6-43FC-3943-430BB9E4CCDD}"/>
              </a:ext>
            </a:extLst>
          </p:cNvPr>
          <p:cNvSpPr txBox="1"/>
          <p:nvPr/>
        </p:nvSpPr>
        <p:spPr>
          <a:xfrm>
            <a:off x="2967317" y="6257366"/>
            <a:ext cx="3983783" cy="307777"/>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Passiflora manmade hybrid </a:t>
            </a:r>
            <a:r>
              <a:rPr lang="en-US" sz="1400" b="1" err="1">
                <a:solidFill>
                  <a:schemeClr val="bg1"/>
                </a:solidFill>
                <a:latin typeface="Times New Roman" panose="02020603050405020304" pitchFamily="18" charset="0"/>
                <a:cs typeface="Times New Roman" panose="02020603050405020304" pitchFamily="18" charset="0"/>
              </a:rPr>
              <a:t>passionvine</a:t>
            </a:r>
            <a:r>
              <a:rPr lang="en-US" sz="1400" b="1">
                <a:solidFill>
                  <a:schemeClr val="bg1"/>
                </a:solidFill>
                <a:latin typeface="Times New Roman" panose="02020603050405020304" pitchFamily="18" charset="0"/>
                <a:cs typeface="Times New Roman" panose="02020603050405020304" pitchFamily="18" charset="0"/>
              </a:rPr>
              <a:t> ‘</a:t>
            </a:r>
            <a:r>
              <a:rPr lang="en-US" sz="1400" b="1" err="1">
                <a:solidFill>
                  <a:schemeClr val="bg1"/>
                </a:solidFill>
                <a:latin typeface="Times New Roman" panose="02020603050405020304" pitchFamily="18" charset="0"/>
                <a:cs typeface="Times New Roman" panose="02020603050405020304" pitchFamily="18" charset="0"/>
              </a:rPr>
              <a:t>Insence</a:t>
            </a:r>
            <a:r>
              <a:rPr lang="en-US" sz="1400" b="1">
                <a:solidFill>
                  <a:schemeClr val="bg1"/>
                </a:solidFill>
                <a:latin typeface="Times New Roman" panose="02020603050405020304" pitchFamily="18" charset="0"/>
                <a:cs typeface="Times New Roman" panose="02020603050405020304" pitchFamily="18" charset="0"/>
              </a:rPr>
              <a:t>’</a:t>
            </a:r>
            <a:endParaRPr lang="en-US" b="1">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D1DB66F-22AF-A4B7-1D91-843617C64E40}"/>
              </a:ext>
            </a:extLst>
          </p:cNvPr>
          <p:cNvSpPr txBox="1"/>
          <p:nvPr/>
        </p:nvSpPr>
        <p:spPr>
          <a:xfrm>
            <a:off x="8509493" y="6257366"/>
            <a:ext cx="3350597" cy="523220"/>
          </a:xfrm>
          <a:prstGeom prst="rect">
            <a:avLst/>
          </a:prstGeom>
          <a:noFill/>
        </p:spPr>
        <p:txBody>
          <a:bodyPr wrap="none" rtlCol="0">
            <a:spAutoFit/>
          </a:bodyPr>
          <a:lstStyle/>
          <a:p>
            <a:r>
              <a:rPr lang="en-US" sz="1400" b="1" i="1" err="1">
                <a:solidFill>
                  <a:schemeClr val="bg1"/>
                </a:solidFill>
                <a:latin typeface="Times New Roman" panose="02020603050405020304" pitchFamily="18" charset="0"/>
                <a:cs typeface="Times New Roman" panose="02020603050405020304" pitchFamily="18" charset="0"/>
              </a:rPr>
              <a:t>Heliconius</a:t>
            </a:r>
            <a:r>
              <a:rPr lang="en-US" sz="1400" b="1" i="1">
                <a:solidFill>
                  <a:schemeClr val="bg1"/>
                </a:solidFill>
                <a:latin typeface="Times New Roman" panose="02020603050405020304" pitchFamily="18" charset="0"/>
                <a:cs typeface="Times New Roman" panose="02020603050405020304" pitchFamily="18" charset="0"/>
              </a:rPr>
              <a:t> </a:t>
            </a:r>
            <a:r>
              <a:rPr lang="en-US" sz="1400" b="1" i="1" err="1">
                <a:solidFill>
                  <a:schemeClr val="bg1"/>
                </a:solidFill>
                <a:latin typeface="Times New Roman" panose="02020603050405020304" pitchFamily="18" charset="0"/>
                <a:cs typeface="Times New Roman" panose="02020603050405020304" pitchFamily="18" charset="0"/>
              </a:rPr>
              <a:t>charithonian</a:t>
            </a:r>
            <a:r>
              <a:rPr lang="en-US" sz="1400" b="1" i="1">
                <a:solidFill>
                  <a:schemeClr val="bg1"/>
                </a:solidFill>
                <a:latin typeface="Times New Roman" panose="02020603050405020304" pitchFamily="18" charset="0"/>
                <a:cs typeface="Times New Roman" panose="02020603050405020304" pitchFamily="18" charset="0"/>
              </a:rPr>
              <a:t> </a:t>
            </a:r>
            <a:r>
              <a:rPr lang="en-US" sz="1400" b="1">
                <a:solidFill>
                  <a:schemeClr val="bg1"/>
                </a:solidFill>
                <a:latin typeface="Times New Roman" panose="02020603050405020304" pitchFamily="18" charset="0"/>
                <a:cs typeface="Times New Roman" panose="02020603050405020304" pitchFamily="18" charset="0"/>
              </a:rPr>
              <a:t>Zebra heliconia</a:t>
            </a:r>
            <a:br>
              <a:rPr lang="en-US" sz="1400" b="1">
                <a:solidFill>
                  <a:schemeClr val="bg1"/>
                </a:solidFill>
                <a:latin typeface="Times New Roman" panose="02020603050405020304" pitchFamily="18" charset="0"/>
                <a:cs typeface="Times New Roman" panose="02020603050405020304" pitchFamily="18" charset="0"/>
              </a:rPr>
            </a:br>
            <a:r>
              <a:rPr lang="en-US" sz="1400">
                <a:solidFill>
                  <a:schemeClr val="bg1"/>
                </a:solidFill>
                <a:latin typeface="Times New Roman" panose="02020603050405020304" pitchFamily="18" charset="0"/>
                <a:cs typeface="Times New Roman" panose="02020603050405020304" pitchFamily="18" charset="0"/>
              </a:rPr>
              <a:t>(Longwing) is Florida’s state butterfly</a:t>
            </a:r>
            <a:endParaRPr lang="en-US">
              <a:solidFill>
                <a:schemeClr val="bg1"/>
              </a:solidFill>
            </a:endParaRPr>
          </a:p>
        </p:txBody>
      </p:sp>
    </p:spTree>
    <p:extLst>
      <p:ext uri="{BB962C8B-B14F-4D97-AF65-F5344CB8AC3E}">
        <p14:creationId xmlns:p14="http://schemas.microsoft.com/office/powerpoint/2010/main" val="729449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urple flowers on a plant&#10;&#10;Description automatically generated">
            <a:extLst>
              <a:ext uri="{FF2B5EF4-FFF2-40B4-BE49-F238E27FC236}">
                <a16:creationId xmlns:a16="http://schemas.microsoft.com/office/drawing/2014/main" id="{C971FF99-16BA-347B-447D-B8DA34F6B7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0158" y="3436618"/>
            <a:ext cx="4561842" cy="3421382"/>
          </a:xfrm>
          <a:prstGeom prst="rect">
            <a:avLst/>
          </a:prstGeom>
        </p:spPr>
      </p:pic>
      <p:sp>
        <p:nvSpPr>
          <p:cNvPr id="2" name="TextBox 1">
            <a:extLst>
              <a:ext uri="{FF2B5EF4-FFF2-40B4-BE49-F238E27FC236}">
                <a16:creationId xmlns:a16="http://schemas.microsoft.com/office/drawing/2014/main" id="{3C29391A-881D-AC4D-20A6-0D1AAC0B2EE9}"/>
              </a:ext>
            </a:extLst>
          </p:cNvPr>
          <p:cNvSpPr txBox="1"/>
          <p:nvPr/>
        </p:nvSpPr>
        <p:spPr>
          <a:xfrm>
            <a:off x="160064" y="184498"/>
            <a:ext cx="7470094" cy="3200876"/>
          </a:xfrm>
          <a:prstGeom prst="rect">
            <a:avLst/>
          </a:prstGeom>
          <a:noFill/>
        </p:spPr>
        <p:txBody>
          <a:bodyPr wrap="square" rtlCol="0">
            <a:spAutoFit/>
          </a:bodyPr>
          <a:lstStyle/>
          <a:p>
            <a:pPr algn="l"/>
            <a:r>
              <a:rPr lang="en-US" sz="1600" b="1" i="0">
                <a:solidFill>
                  <a:srgbClr val="212124"/>
                </a:solidFill>
                <a:effectLst/>
                <a:latin typeface="Times New Roman" panose="02020603050405020304" pitchFamily="18" charset="0"/>
                <a:cs typeface="Times New Roman" panose="02020603050405020304" pitchFamily="18" charset="0"/>
              </a:rPr>
              <a:t>Passionflower or </a:t>
            </a:r>
            <a:r>
              <a:rPr lang="en-US" sz="1600" b="1" i="0" err="1">
                <a:solidFill>
                  <a:srgbClr val="212124"/>
                </a:solidFill>
                <a:effectLst/>
                <a:latin typeface="Times New Roman" panose="02020603050405020304" pitchFamily="18" charset="0"/>
                <a:cs typeface="Times New Roman" panose="02020603050405020304" pitchFamily="18" charset="0"/>
              </a:rPr>
              <a:t>Passionvine</a:t>
            </a:r>
            <a:r>
              <a:rPr lang="en-US" sz="1600" b="1" i="0">
                <a:solidFill>
                  <a:srgbClr val="212124"/>
                </a:solidFill>
                <a:effectLst/>
                <a:latin typeface="Times New Roman" panose="02020603050405020304" pitchFamily="18" charset="0"/>
                <a:cs typeface="Times New Roman" panose="02020603050405020304" pitchFamily="18" charset="0"/>
              </a:rPr>
              <a:t> </a:t>
            </a:r>
            <a:r>
              <a:rPr lang="en-US" sz="1600" b="1" i="0" u="sng">
                <a:solidFill>
                  <a:srgbClr val="212124"/>
                </a:solidFill>
                <a:effectLst/>
                <a:latin typeface="Times New Roman" panose="02020603050405020304" pitchFamily="18" charset="0"/>
                <a:cs typeface="Times New Roman" panose="02020603050405020304" pitchFamily="18" charset="0"/>
                <a:hlinkClick r:id="rId3"/>
              </a:rPr>
              <a:t>#32:</a:t>
            </a:r>
            <a:r>
              <a:rPr lang="en-US" sz="1600" b="1" i="0">
                <a:solidFill>
                  <a:srgbClr val="212124"/>
                </a:solidFill>
                <a:effectLst/>
                <a:latin typeface="Times New Roman" panose="02020603050405020304" pitchFamily="18" charset="0"/>
                <a:cs typeface="Times New Roman" panose="02020603050405020304" pitchFamily="18" charset="0"/>
              </a:rPr>
              <a:t> </a:t>
            </a:r>
            <a:r>
              <a:rPr lang="en-US" sz="1600" b="1" i="1">
                <a:solidFill>
                  <a:srgbClr val="212124"/>
                </a:solidFill>
                <a:effectLst/>
                <a:latin typeface="Times New Roman" panose="02020603050405020304" pitchFamily="18" charset="0"/>
                <a:cs typeface="Times New Roman" panose="02020603050405020304" pitchFamily="18" charset="0"/>
              </a:rPr>
              <a:t>P</a:t>
            </a:r>
            <a:r>
              <a:rPr lang="en-US" sz="1600" i="1"/>
              <a:t>assiflora</a:t>
            </a:r>
            <a:r>
              <a:rPr lang="en-US" sz="1600"/>
              <a:t> </a:t>
            </a:r>
            <a:r>
              <a:rPr lang="en-US" sz="1600" b="1" i="0">
                <a:solidFill>
                  <a:srgbClr val="212124"/>
                </a:solidFill>
                <a:effectLst/>
                <a:latin typeface="Times New Roman" panose="02020603050405020304" pitchFamily="18" charset="0"/>
                <a:cs typeface="Times New Roman" panose="02020603050405020304" pitchFamily="18" charset="0"/>
              </a:rPr>
              <a:t>‘Incense’ </a:t>
            </a:r>
            <a:r>
              <a:rPr lang="en-US" sz="1600" b="1" i="0" u="sng">
                <a:solidFill>
                  <a:srgbClr val="212124"/>
                </a:solidFill>
                <a:effectLst/>
                <a:latin typeface="Times New Roman" panose="02020603050405020304" pitchFamily="18" charset="0"/>
                <a:cs typeface="Times New Roman" panose="02020603050405020304" pitchFamily="18" charset="0"/>
                <a:hlinkClick r:id="rId4"/>
              </a:rPr>
              <a:t>#3</a:t>
            </a:r>
            <a:endParaRPr lang="en-US" sz="1600" b="1" i="0" u="sng">
              <a:solidFill>
                <a:srgbClr val="212124"/>
              </a:solidFill>
              <a:effectLst/>
              <a:latin typeface="Times New Roman" panose="02020603050405020304" pitchFamily="18" charset="0"/>
              <a:cs typeface="Times New Roman" panose="02020603050405020304" pitchFamily="18" charset="0"/>
            </a:endParaRPr>
          </a:p>
          <a:p>
            <a:r>
              <a:rPr lang="en-US" sz="1600" b="0" i="1">
                <a:solidFill>
                  <a:srgbClr val="212124"/>
                </a:solidFill>
                <a:effectLst/>
                <a:latin typeface="Times New Roman" panose="02020603050405020304" pitchFamily="18" charset="0"/>
                <a:cs typeface="Times New Roman" panose="02020603050405020304" pitchFamily="18" charset="0"/>
              </a:rPr>
              <a:t>Passiflora incarnata </a:t>
            </a:r>
            <a:r>
              <a:rPr lang="en-US" sz="1600" b="0" i="0">
                <a:solidFill>
                  <a:srgbClr val="212124"/>
                </a:solidFill>
                <a:effectLst/>
                <a:latin typeface="Times New Roman" panose="02020603050405020304" pitchFamily="18" charset="0"/>
                <a:cs typeface="Times New Roman" panose="02020603050405020304" pitchFamily="18" charset="0"/>
              </a:rPr>
              <a:t>X </a:t>
            </a:r>
            <a:r>
              <a:rPr lang="en-US" sz="1600" b="0" i="1">
                <a:solidFill>
                  <a:srgbClr val="212124"/>
                </a:solidFill>
                <a:effectLst/>
                <a:latin typeface="Times New Roman" panose="02020603050405020304" pitchFamily="18" charset="0"/>
                <a:cs typeface="Times New Roman" panose="02020603050405020304" pitchFamily="18" charset="0"/>
              </a:rPr>
              <a:t>Passiflora </a:t>
            </a:r>
            <a:r>
              <a:rPr lang="en-US" sz="1600" b="0" i="1" err="1">
                <a:solidFill>
                  <a:srgbClr val="212124"/>
                </a:solidFill>
                <a:effectLst/>
                <a:latin typeface="Times New Roman" panose="02020603050405020304" pitchFamily="18" charset="0"/>
                <a:cs typeface="Times New Roman" panose="02020603050405020304" pitchFamily="18" charset="0"/>
              </a:rPr>
              <a:t>cincinnata</a:t>
            </a:r>
            <a:r>
              <a:rPr lang="en-US" sz="1600" b="0" i="1">
                <a:solidFill>
                  <a:srgbClr val="212124"/>
                </a:solidFill>
                <a:effectLst/>
                <a:latin typeface="Times New Roman" panose="02020603050405020304" pitchFamily="18" charset="0"/>
                <a:cs typeface="Times New Roman" panose="02020603050405020304" pitchFamily="18" charset="0"/>
              </a:rPr>
              <a:t>. </a:t>
            </a:r>
            <a:r>
              <a:rPr lang="en-US" sz="1600" b="0" i="0">
                <a:solidFill>
                  <a:srgbClr val="212124"/>
                </a:solidFill>
                <a:effectLst/>
                <a:latin typeface="Times New Roman" panose="02020603050405020304" pitchFamily="18" charset="0"/>
                <a:cs typeface="Times New Roman" panose="02020603050405020304" pitchFamily="18" charset="0"/>
              </a:rPr>
              <a:t>Family </a:t>
            </a:r>
            <a:r>
              <a:rPr lang="en-US" sz="1600" b="0" i="0" err="1">
                <a:solidFill>
                  <a:srgbClr val="212124"/>
                </a:solidFill>
                <a:effectLst/>
                <a:latin typeface="Times New Roman" panose="02020603050405020304" pitchFamily="18" charset="0"/>
                <a:cs typeface="Times New Roman" panose="02020603050405020304" pitchFamily="18" charset="0"/>
              </a:rPr>
              <a:t>Passifloraceae</a:t>
            </a:r>
            <a:endParaRPr lang="en-US" sz="1600" b="0" i="0">
              <a:solidFill>
                <a:srgbClr val="212124"/>
              </a:solidFill>
              <a:effectLst/>
              <a:latin typeface="Times New Roman" panose="02020603050405020304" pitchFamily="18" charset="0"/>
              <a:cs typeface="Times New Roman" panose="02020603050405020304" pitchFamily="18" charset="0"/>
            </a:endParaRPr>
          </a:p>
          <a:p>
            <a:pPr algn="l"/>
            <a:endParaRPr lang="en-US" sz="1600" b="1" i="0">
              <a:solidFill>
                <a:srgbClr val="212124"/>
              </a:solidFill>
              <a:effectLst/>
              <a:latin typeface="Times New Roman" panose="02020603050405020304" pitchFamily="18" charset="0"/>
              <a:cs typeface="Times New Roman" panose="02020603050405020304" pitchFamily="18" charset="0"/>
            </a:endParaRPr>
          </a:p>
          <a:p>
            <a:pPr algn="l"/>
            <a:r>
              <a:rPr lang="en-US" sz="1400" b="0" i="0">
                <a:solidFill>
                  <a:srgbClr val="212124"/>
                </a:solidFill>
                <a:effectLst/>
                <a:latin typeface="Times New Roman" panose="02020603050405020304" pitchFamily="18" charset="0"/>
                <a:cs typeface="Times New Roman" panose="02020603050405020304" pitchFamily="18" charset="0"/>
              </a:rPr>
              <a:t>Passiflora incense was developed at the Sub-tropical Horticulture Research Station of the</a:t>
            </a:r>
            <a:br>
              <a:rPr lang="en-US" sz="1400" b="0" i="0">
                <a:solidFill>
                  <a:srgbClr val="212124"/>
                </a:solidFill>
                <a:effectLst/>
                <a:latin typeface="Times New Roman" panose="02020603050405020304" pitchFamily="18" charset="0"/>
                <a:cs typeface="Times New Roman" panose="02020603050405020304" pitchFamily="18" charset="0"/>
              </a:rPr>
            </a:br>
            <a:r>
              <a:rPr lang="en-US" sz="1400" b="0" i="0">
                <a:solidFill>
                  <a:srgbClr val="212124"/>
                </a:solidFill>
                <a:effectLst/>
                <a:latin typeface="Times New Roman" panose="02020603050405020304" pitchFamily="18" charset="0"/>
                <a:cs typeface="Times New Roman" panose="02020603050405020304" pitchFamily="18" charset="0"/>
              </a:rPr>
              <a:t>United States Dept. Of Agriculture (USDA) in Miami, Florida, USA.  </a:t>
            </a:r>
            <a:r>
              <a:rPr lang="en-US" sz="1400">
                <a:solidFill>
                  <a:srgbClr val="212124"/>
                </a:solidFill>
                <a:latin typeface="Times New Roman" panose="02020603050405020304" pitchFamily="18" charset="0"/>
                <a:cs typeface="Times New Roman" panose="02020603050405020304" pitchFamily="18" charset="0"/>
              </a:rPr>
              <a:t>R</a:t>
            </a:r>
            <a:r>
              <a:rPr lang="en-US" sz="1400" b="0" i="0">
                <a:solidFill>
                  <a:srgbClr val="212124"/>
                </a:solidFill>
                <a:effectLst/>
                <a:latin typeface="Times New Roman" panose="02020603050405020304" pitchFamily="18" charset="0"/>
                <a:cs typeface="Times New Roman" panose="02020603050405020304" pitchFamily="18" charset="0"/>
              </a:rPr>
              <a:t>eleased to the public in 1973.</a:t>
            </a:r>
            <a:br>
              <a:rPr lang="en-US" sz="1400" b="0" i="0">
                <a:solidFill>
                  <a:srgbClr val="212124"/>
                </a:solidFill>
                <a:effectLst/>
                <a:latin typeface="Times New Roman" panose="02020603050405020304" pitchFamily="18" charset="0"/>
                <a:cs typeface="Times New Roman" panose="02020603050405020304" pitchFamily="18" charset="0"/>
              </a:rPr>
            </a:br>
            <a:r>
              <a:rPr lang="en-US" sz="1400" b="0" i="0">
                <a:solidFill>
                  <a:srgbClr val="212124"/>
                </a:solidFill>
                <a:effectLst/>
                <a:latin typeface="Times New Roman" panose="02020603050405020304" pitchFamily="18" charset="0"/>
                <a:cs typeface="Times New Roman" panose="02020603050405020304" pitchFamily="18" charset="0"/>
              </a:rPr>
              <a:t> </a:t>
            </a:r>
          </a:p>
          <a:p>
            <a:pPr algn="l"/>
            <a:r>
              <a:rPr lang="en-US" sz="1400" b="0" i="0">
                <a:solidFill>
                  <a:srgbClr val="212124"/>
                </a:solidFill>
                <a:effectLst/>
                <a:latin typeface="Times New Roman" panose="02020603050405020304" pitchFamily="18" charset="0"/>
                <a:cs typeface="Times New Roman" panose="02020603050405020304" pitchFamily="18" charset="0"/>
              </a:rPr>
              <a:t>This Passionflower was the result of a breeding program that experimented to extend the </a:t>
            </a:r>
            <a:br>
              <a:rPr lang="en-US" sz="1400" b="0" i="0">
                <a:solidFill>
                  <a:srgbClr val="212124"/>
                </a:solidFill>
                <a:effectLst/>
                <a:latin typeface="Times New Roman" panose="02020603050405020304" pitchFamily="18" charset="0"/>
                <a:cs typeface="Times New Roman" panose="02020603050405020304" pitchFamily="18" charset="0"/>
              </a:rPr>
            </a:br>
            <a:r>
              <a:rPr lang="en-US" sz="1400" b="0" i="0">
                <a:solidFill>
                  <a:srgbClr val="212124"/>
                </a:solidFill>
                <a:effectLst/>
                <a:latin typeface="Times New Roman" panose="02020603050405020304" pitchFamily="18" charset="0"/>
                <a:cs typeface="Times New Roman" panose="02020603050405020304" pitchFamily="18" charset="0"/>
              </a:rPr>
              <a:t>cold-hardiness range of tropical fruits and was primarily raised to test its fruiting potential.</a:t>
            </a:r>
            <a:br>
              <a:rPr lang="en-US" sz="1400" b="0" i="0">
                <a:solidFill>
                  <a:srgbClr val="212124"/>
                </a:solidFill>
                <a:effectLst/>
                <a:latin typeface="Times New Roman" panose="02020603050405020304" pitchFamily="18" charset="0"/>
                <a:cs typeface="Times New Roman" panose="02020603050405020304" pitchFamily="18" charset="0"/>
              </a:rPr>
            </a:br>
            <a:r>
              <a:rPr lang="en-US" sz="1400" b="0" i="0">
                <a:solidFill>
                  <a:srgbClr val="212124"/>
                </a:solidFill>
                <a:effectLst/>
                <a:latin typeface="Times New Roman" panose="02020603050405020304" pitchFamily="18" charset="0"/>
                <a:cs typeface="Times New Roman" panose="02020603050405020304" pitchFamily="18" charset="0"/>
              </a:rPr>
              <a:t>Passiflora incense can yield fruit. I</a:t>
            </a:r>
            <a:r>
              <a:rPr lang="en-US" sz="1400">
                <a:solidFill>
                  <a:srgbClr val="212124"/>
                </a:solidFill>
                <a:latin typeface="Times New Roman" panose="02020603050405020304" pitchFamily="18" charset="0"/>
                <a:cs typeface="Times New Roman" panose="02020603050405020304" pitchFamily="18" charset="0"/>
              </a:rPr>
              <a:t>t </a:t>
            </a:r>
            <a:r>
              <a:rPr lang="en-US" sz="1400" b="0" i="0">
                <a:solidFill>
                  <a:srgbClr val="212124"/>
                </a:solidFill>
                <a:effectLst/>
                <a:latin typeface="Times New Roman" panose="02020603050405020304" pitchFamily="18" charset="0"/>
                <a:cs typeface="Times New Roman" panose="02020603050405020304" pitchFamily="18" charset="0"/>
              </a:rPr>
              <a:t>does not have the qualities essential for commercial production.</a:t>
            </a:r>
          </a:p>
          <a:p>
            <a:pPr algn="l"/>
            <a:r>
              <a:rPr lang="en-US" sz="1400" b="0" i="0">
                <a:solidFill>
                  <a:srgbClr val="212124"/>
                </a:solidFill>
                <a:effectLst/>
                <a:latin typeface="Times New Roman" panose="02020603050405020304" pitchFamily="18" charset="0"/>
                <a:cs typeface="Times New Roman" panose="02020603050405020304" pitchFamily="18" charset="0"/>
              </a:rPr>
              <a:t> </a:t>
            </a:r>
          </a:p>
          <a:p>
            <a:pPr algn="l"/>
            <a:r>
              <a:rPr lang="en-US" sz="1400" b="0" i="0">
                <a:solidFill>
                  <a:srgbClr val="212124"/>
                </a:solidFill>
                <a:effectLst/>
                <a:latin typeface="Times New Roman" panose="02020603050405020304" pitchFamily="18" charset="0"/>
                <a:cs typeface="Times New Roman" panose="02020603050405020304" pitchFamily="18" charset="0"/>
              </a:rPr>
              <a:t>A deciduous hardy vine, a prolific bloomer and an inedible fruit usually non-viable seed.</a:t>
            </a:r>
            <a:br>
              <a:rPr lang="en-US" sz="1400" b="0" i="0">
                <a:solidFill>
                  <a:srgbClr val="212124"/>
                </a:solidFill>
                <a:effectLst/>
                <a:latin typeface="Times New Roman" panose="02020603050405020304" pitchFamily="18" charset="0"/>
                <a:cs typeface="Times New Roman" panose="02020603050405020304" pitchFamily="18" charset="0"/>
              </a:rPr>
            </a:br>
            <a:r>
              <a:rPr lang="en-US" sz="1400">
                <a:solidFill>
                  <a:srgbClr val="212124"/>
                </a:solidFill>
                <a:latin typeface="Times New Roman" panose="02020603050405020304" pitchFamily="18" charset="0"/>
                <a:cs typeface="Times New Roman" panose="02020603050405020304" pitchFamily="18" charset="0"/>
              </a:rPr>
              <a:t>H</a:t>
            </a:r>
            <a:r>
              <a:rPr lang="en-US" sz="1400" b="0" i="0">
                <a:solidFill>
                  <a:srgbClr val="212124"/>
                </a:solidFill>
                <a:effectLst/>
                <a:latin typeface="Times New Roman" panose="02020603050405020304" pitchFamily="18" charset="0"/>
                <a:cs typeface="Times New Roman" panose="02020603050405020304" pitchFamily="18" charset="0"/>
              </a:rPr>
              <a:t>ost plant for Zebra </a:t>
            </a:r>
            <a:r>
              <a:rPr lang="en-US" sz="1400" b="0" i="0" err="1">
                <a:solidFill>
                  <a:srgbClr val="212124"/>
                </a:solidFill>
                <a:effectLst/>
                <a:latin typeface="Times New Roman" panose="02020603050405020304" pitchFamily="18" charset="0"/>
                <a:cs typeface="Times New Roman" panose="02020603050405020304" pitchFamily="18" charset="0"/>
              </a:rPr>
              <a:t>heliconian</a:t>
            </a:r>
            <a:r>
              <a:rPr lang="en-US" sz="1400" b="0" i="0">
                <a:solidFill>
                  <a:srgbClr val="212124"/>
                </a:solidFill>
                <a:effectLst/>
                <a:latin typeface="Times New Roman" panose="02020603050405020304" pitchFamily="18" charset="0"/>
                <a:cs typeface="Times New Roman" panose="02020603050405020304" pitchFamily="18" charset="0"/>
              </a:rPr>
              <a:t> and Gulf- &amp; Variegated Fritillary butterfly caterpillars.</a:t>
            </a:r>
          </a:p>
          <a:p>
            <a:pPr algn="l"/>
            <a:endParaRPr lang="en-US" sz="1400" b="0" i="0">
              <a:solidFill>
                <a:srgbClr val="212124"/>
              </a:solidFill>
              <a:effectLst/>
              <a:latin typeface="Times New Roman" panose="02020603050405020304" pitchFamily="18" charset="0"/>
              <a:cs typeface="Times New Roman" panose="02020603050405020304" pitchFamily="18" charset="0"/>
            </a:endParaRPr>
          </a:p>
          <a:p>
            <a:pPr algn="l"/>
            <a:r>
              <a:rPr lang="en-US" sz="1400" b="0" i="0">
                <a:solidFill>
                  <a:srgbClr val="212124"/>
                </a:solidFill>
                <a:effectLst/>
                <a:latin typeface="Times New Roman" panose="02020603050405020304" pitchFamily="18" charset="0"/>
                <a:cs typeface="Times New Roman" panose="02020603050405020304" pitchFamily="18" charset="0"/>
              </a:rPr>
              <a:t>From The Ghosh Grove, Rockledge, Florida, USA.</a:t>
            </a:r>
            <a:endParaRPr lang="en-US" sz="1600">
              <a:latin typeface="Times New Roman" panose="02020603050405020304" pitchFamily="18" charset="0"/>
              <a:cs typeface="Times New Roman" panose="02020603050405020304" pitchFamily="18" charset="0"/>
            </a:endParaRPr>
          </a:p>
        </p:txBody>
      </p:sp>
      <p:pic>
        <p:nvPicPr>
          <p:cNvPr id="6" name="Picture 5" descr="A close-up of a plant&#10;&#10;Description automatically generated">
            <a:extLst>
              <a:ext uri="{FF2B5EF4-FFF2-40B4-BE49-F238E27FC236}">
                <a16:creationId xmlns:a16="http://schemas.microsoft.com/office/drawing/2014/main" id="{C2327A90-BE7E-3997-4CD2-96E8577258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429001"/>
            <a:ext cx="4572000" cy="3429000"/>
          </a:xfrm>
          <a:prstGeom prst="rect">
            <a:avLst/>
          </a:prstGeom>
        </p:spPr>
      </p:pic>
      <p:pic>
        <p:nvPicPr>
          <p:cNvPr id="10" name="Picture 9" descr="A close-up of a flower&#10;&#10;Description automatically generated">
            <a:extLst>
              <a:ext uri="{FF2B5EF4-FFF2-40B4-BE49-F238E27FC236}">
                <a16:creationId xmlns:a16="http://schemas.microsoft.com/office/drawing/2014/main" id="{B9CC15F5-E3A4-7AA1-79C4-C396312783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83194" y="0"/>
            <a:ext cx="4408806" cy="3318154"/>
          </a:xfrm>
          <a:prstGeom prst="rect">
            <a:avLst/>
          </a:prstGeom>
        </p:spPr>
      </p:pic>
      <p:pic>
        <p:nvPicPr>
          <p:cNvPr id="12" name="Picture 11" descr="A red flower with green leaves&#10;&#10;Description automatically generated">
            <a:extLst>
              <a:ext uri="{FF2B5EF4-FFF2-40B4-BE49-F238E27FC236}">
                <a16:creationId xmlns:a16="http://schemas.microsoft.com/office/drawing/2014/main" id="{8B9152B8-DF46-85EE-5FBD-72E9F53B2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4385308" y="3723945"/>
            <a:ext cx="3421381" cy="2831488"/>
          </a:xfrm>
          <a:prstGeom prst="rect">
            <a:avLst/>
          </a:prstGeom>
        </p:spPr>
      </p:pic>
      <p:sp>
        <p:nvSpPr>
          <p:cNvPr id="13" name="TextBox 12">
            <a:extLst>
              <a:ext uri="{FF2B5EF4-FFF2-40B4-BE49-F238E27FC236}">
                <a16:creationId xmlns:a16="http://schemas.microsoft.com/office/drawing/2014/main" id="{5C847FA5-97F7-6073-FDBD-DC7152943EE4}"/>
              </a:ext>
            </a:extLst>
          </p:cNvPr>
          <p:cNvSpPr txBox="1"/>
          <p:nvPr/>
        </p:nvSpPr>
        <p:spPr>
          <a:xfrm>
            <a:off x="2448760" y="3675260"/>
            <a:ext cx="2113079" cy="523220"/>
          </a:xfrm>
          <a:prstGeom prst="rect">
            <a:avLst/>
          </a:prstGeom>
          <a:noFill/>
        </p:spPr>
        <p:txBody>
          <a:bodyPr wrap="none" rtlCol="0">
            <a:spAutoFit/>
          </a:bodyPr>
          <a:lstStyle/>
          <a:p>
            <a:r>
              <a:rPr lang="en-US" sz="1400" b="1" i="1">
                <a:solidFill>
                  <a:schemeClr val="bg1"/>
                </a:solidFill>
                <a:effectLst/>
                <a:latin typeface="Times New Roman" panose="02020603050405020304" pitchFamily="18" charset="0"/>
                <a:cs typeface="Times New Roman" panose="02020603050405020304" pitchFamily="18" charset="0"/>
              </a:rPr>
              <a:t>Passiflora</a:t>
            </a:r>
            <a:r>
              <a:rPr lang="en-US" sz="1200" b="0" i="1">
                <a:solidFill>
                  <a:schemeClr val="bg1"/>
                </a:solidFill>
                <a:effectLst/>
                <a:latin typeface="Times New Roman" panose="02020603050405020304" pitchFamily="18" charset="0"/>
                <a:cs typeface="Times New Roman" panose="02020603050405020304" pitchFamily="18" charset="0"/>
              </a:rPr>
              <a:t> </a:t>
            </a:r>
            <a:r>
              <a:rPr lang="en-US" sz="1400" b="1" i="1">
                <a:solidFill>
                  <a:schemeClr val="bg1"/>
                </a:solidFill>
                <a:effectLst/>
                <a:latin typeface="Times New Roman" panose="02020603050405020304" pitchFamily="18" charset="0"/>
                <a:cs typeface="Times New Roman" panose="02020603050405020304" pitchFamily="18" charset="0"/>
              </a:rPr>
              <a:t>incarnata</a:t>
            </a:r>
          </a:p>
          <a:p>
            <a:r>
              <a:rPr lang="en-US" sz="1400" b="1" i="1">
                <a:solidFill>
                  <a:schemeClr val="bg1"/>
                </a:solidFill>
                <a:latin typeface="Times New Roman" panose="02020603050405020304" pitchFamily="18" charset="0"/>
                <a:cs typeface="Times New Roman" panose="02020603050405020304" pitchFamily="18" charset="0"/>
              </a:rPr>
              <a:t>Native has 3 parted leaves</a:t>
            </a:r>
            <a:endParaRPr lang="en-US" sz="1400" b="1">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FC0180-2C06-BEDE-4F77-EAA946737102}"/>
              </a:ext>
            </a:extLst>
          </p:cNvPr>
          <p:cNvSpPr txBox="1"/>
          <p:nvPr/>
        </p:nvSpPr>
        <p:spPr>
          <a:xfrm>
            <a:off x="8316453" y="3436618"/>
            <a:ext cx="3732112" cy="754053"/>
          </a:xfrm>
          <a:prstGeom prst="rect">
            <a:avLst/>
          </a:prstGeom>
          <a:noFill/>
        </p:spPr>
        <p:txBody>
          <a:bodyPr wrap="none" rtlCol="0">
            <a:spAutoFit/>
          </a:bodyPr>
          <a:lstStyle/>
          <a:p>
            <a:pPr algn="r"/>
            <a:r>
              <a:rPr lang="en-US" sz="1500" b="1" i="1">
                <a:solidFill>
                  <a:schemeClr val="bg1"/>
                </a:solidFill>
                <a:effectLst/>
                <a:latin typeface="Times New Roman" panose="02020603050405020304" pitchFamily="18" charset="0"/>
                <a:cs typeface="Times New Roman" panose="02020603050405020304" pitchFamily="18" charset="0"/>
              </a:rPr>
              <a:t>Passiflora incarnata </a:t>
            </a:r>
            <a:r>
              <a:rPr lang="en-US" sz="1500" b="1" i="0">
                <a:solidFill>
                  <a:schemeClr val="bg1"/>
                </a:solidFill>
                <a:effectLst/>
                <a:latin typeface="Times New Roman" panose="02020603050405020304" pitchFamily="18" charset="0"/>
                <a:cs typeface="Times New Roman" panose="02020603050405020304" pitchFamily="18" charset="0"/>
              </a:rPr>
              <a:t>X </a:t>
            </a:r>
            <a:r>
              <a:rPr lang="en-US" sz="1500" b="1" i="1">
                <a:solidFill>
                  <a:schemeClr val="bg1"/>
                </a:solidFill>
                <a:effectLst/>
                <a:latin typeface="Times New Roman" panose="02020603050405020304" pitchFamily="18" charset="0"/>
                <a:cs typeface="Times New Roman" panose="02020603050405020304" pitchFamily="18" charset="0"/>
              </a:rPr>
              <a:t>Passiflora </a:t>
            </a:r>
            <a:r>
              <a:rPr lang="en-US" sz="1500" b="1" i="1" err="1">
                <a:solidFill>
                  <a:schemeClr val="bg1"/>
                </a:solidFill>
                <a:effectLst/>
                <a:latin typeface="Times New Roman" panose="02020603050405020304" pitchFamily="18" charset="0"/>
                <a:cs typeface="Times New Roman" panose="02020603050405020304" pitchFamily="18" charset="0"/>
              </a:rPr>
              <a:t>cincinnata</a:t>
            </a:r>
            <a:br>
              <a:rPr lang="en-US" sz="1400" b="1">
                <a:solidFill>
                  <a:schemeClr val="bg1"/>
                </a:solidFill>
                <a:effectLst/>
                <a:latin typeface="Times New Roman" panose="02020603050405020304" pitchFamily="18" charset="0"/>
                <a:cs typeface="Times New Roman" panose="02020603050405020304" pitchFamily="18" charset="0"/>
              </a:rPr>
            </a:br>
            <a:r>
              <a:rPr lang="en-US" sz="1400" b="1">
                <a:solidFill>
                  <a:schemeClr val="bg1"/>
                </a:solidFill>
                <a:effectLst/>
                <a:latin typeface="Times New Roman" panose="02020603050405020304" pitchFamily="18" charset="0"/>
                <a:cs typeface="Times New Roman" panose="02020603050405020304" pitchFamily="18" charset="0"/>
              </a:rPr>
              <a:t>rarely produces fruit with viable seed</a:t>
            </a:r>
            <a:endParaRPr lang="en-US" sz="1400" b="1" i="1">
              <a:solidFill>
                <a:schemeClr val="bg1"/>
              </a:solidFill>
              <a:effectLst/>
              <a:latin typeface="Times New Roman" panose="02020603050405020304" pitchFamily="18" charset="0"/>
              <a:cs typeface="Times New Roman" panose="02020603050405020304" pitchFamily="18" charset="0"/>
            </a:endParaRPr>
          </a:p>
          <a:p>
            <a:pPr algn="r"/>
            <a:r>
              <a:rPr lang="en-US" sz="1400">
                <a:solidFill>
                  <a:schemeClr val="bg1"/>
                </a:solidFill>
                <a:latin typeface="Times New Roman" panose="02020603050405020304" pitchFamily="18" charset="0"/>
                <a:cs typeface="Times New Roman" panose="02020603050405020304" pitchFamily="18" charset="0"/>
              </a:rPr>
              <a:t>4-5 leaflets</a:t>
            </a:r>
          </a:p>
        </p:txBody>
      </p:sp>
      <p:sp>
        <p:nvSpPr>
          <p:cNvPr id="15" name="TextBox 14">
            <a:extLst>
              <a:ext uri="{FF2B5EF4-FFF2-40B4-BE49-F238E27FC236}">
                <a16:creationId xmlns:a16="http://schemas.microsoft.com/office/drawing/2014/main" id="{DB9ECDF6-4B8A-ED45-1B38-B48D925E3D87}"/>
              </a:ext>
            </a:extLst>
          </p:cNvPr>
          <p:cNvSpPr txBox="1"/>
          <p:nvPr/>
        </p:nvSpPr>
        <p:spPr>
          <a:xfrm>
            <a:off x="4680254" y="3428998"/>
            <a:ext cx="2754857" cy="646331"/>
          </a:xfrm>
          <a:prstGeom prst="rect">
            <a:avLst/>
          </a:prstGeom>
          <a:noFill/>
        </p:spPr>
        <p:txBody>
          <a:bodyPr wrap="none" rtlCol="0">
            <a:spAutoFit/>
          </a:bodyPr>
          <a:lstStyle/>
          <a:p>
            <a:r>
              <a:rPr lang="en-US" sz="1200">
                <a:solidFill>
                  <a:schemeClr val="bg1"/>
                </a:solidFill>
                <a:latin typeface="Times New Roman" panose="02020603050405020304" pitchFamily="18" charset="0"/>
                <a:cs typeface="Times New Roman" panose="02020603050405020304" pitchFamily="18" charset="0"/>
              </a:rPr>
              <a:t>red </a:t>
            </a:r>
            <a:r>
              <a:rPr lang="en-US" sz="1200" err="1">
                <a:solidFill>
                  <a:schemeClr val="bg1"/>
                </a:solidFill>
                <a:latin typeface="Times New Roman" panose="02020603050405020304" pitchFamily="18" charset="0"/>
                <a:cs typeface="Times New Roman" panose="02020603050405020304" pitchFamily="18" charset="0"/>
              </a:rPr>
              <a:t>passionvines</a:t>
            </a:r>
            <a:r>
              <a:rPr lang="en-US" sz="1200">
                <a:solidFill>
                  <a:schemeClr val="bg1"/>
                </a:solidFill>
                <a:latin typeface="Times New Roman" panose="02020603050405020304" pitchFamily="18" charset="0"/>
                <a:cs typeface="Times New Roman" panose="02020603050405020304" pitchFamily="18" charset="0"/>
              </a:rPr>
              <a:t>, Passiflora </a:t>
            </a:r>
            <a:r>
              <a:rPr lang="en-US" sz="1200" err="1">
                <a:solidFill>
                  <a:schemeClr val="bg1"/>
                </a:solidFill>
                <a:latin typeface="Times New Roman" panose="02020603050405020304" pitchFamily="18" charset="0"/>
                <a:cs typeface="Times New Roman" panose="02020603050405020304" pitchFamily="18" charset="0"/>
              </a:rPr>
              <a:t>vitifolia</a:t>
            </a:r>
            <a:r>
              <a:rPr lang="en-US" sz="1200">
                <a:solidFill>
                  <a:schemeClr val="bg1"/>
                </a:solidFill>
                <a:latin typeface="Times New Roman" panose="02020603050405020304" pitchFamily="18" charset="0"/>
                <a:cs typeface="Times New Roman" panose="02020603050405020304" pitchFamily="18" charset="0"/>
              </a:rPr>
              <a:t> and</a:t>
            </a:r>
            <a:br>
              <a:rPr lang="en-US" sz="1200">
                <a:solidFill>
                  <a:schemeClr val="bg1"/>
                </a:solidFill>
                <a:latin typeface="Times New Roman" panose="02020603050405020304" pitchFamily="18" charset="0"/>
                <a:cs typeface="Times New Roman" panose="02020603050405020304" pitchFamily="18" charset="0"/>
              </a:rPr>
            </a:br>
            <a:r>
              <a:rPr lang="en-US" sz="1200">
                <a:solidFill>
                  <a:schemeClr val="bg1"/>
                </a:solidFill>
                <a:latin typeface="Times New Roman" panose="02020603050405020304" pitchFamily="18" charset="0"/>
                <a:cs typeface="Times New Roman" panose="02020603050405020304" pitchFamily="18" charset="0"/>
              </a:rPr>
              <a:t>P. </a:t>
            </a:r>
            <a:r>
              <a:rPr lang="en-US" sz="1200" err="1">
                <a:solidFill>
                  <a:schemeClr val="bg1"/>
                </a:solidFill>
                <a:latin typeface="Times New Roman" panose="02020603050405020304" pitchFamily="18" charset="0"/>
                <a:cs typeface="Times New Roman" panose="02020603050405020304" pitchFamily="18" charset="0"/>
              </a:rPr>
              <a:t>coccinnea</a:t>
            </a:r>
            <a:r>
              <a:rPr lang="en-US" sz="1200">
                <a:solidFill>
                  <a:schemeClr val="bg1"/>
                </a:solidFill>
                <a:latin typeface="Times New Roman" panose="02020603050405020304" pitchFamily="18" charset="0"/>
                <a:cs typeface="Times New Roman" panose="02020603050405020304" pitchFamily="18" charset="0"/>
              </a:rPr>
              <a:t> are cyanogenic and native to</a:t>
            </a:r>
            <a:br>
              <a:rPr lang="en-US" sz="1200">
                <a:solidFill>
                  <a:schemeClr val="bg1"/>
                </a:solidFill>
                <a:latin typeface="Times New Roman" panose="02020603050405020304" pitchFamily="18" charset="0"/>
                <a:cs typeface="Times New Roman" panose="02020603050405020304" pitchFamily="18" charset="0"/>
              </a:rPr>
            </a:br>
            <a:r>
              <a:rPr lang="en-US" sz="1200">
                <a:solidFill>
                  <a:schemeClr val="bg1"/>
                </a:solidFill>
                <a:latin typeface="Times New Roman" panose="02020603050405020304" pitchFamily="18" charset="0"/>
                <a:cs typeface="Times New Roman" panose="02020603050405020304" pitchFamily="18" charset="0"/>
              </a:rPr>
              <a:t>South America, photo by Judy Boyd</a:t>
            </a:r>
          </a:p>
        </p:txBody>
      </p:sp>
    </p:spTree>
    <p:extLst>
      <p:ext uri="{BB962C8B-B14F-4D97-AF65-F5344CB8AC3E}">
        <p14:creationId xmlns:p14="http://schemas.microsoft.com/office/powerpoint/2010/main" val="2474417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4FE8B31F-A403-B467-5B33-5BDA6520AC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791" y="3749926"/>
            <a:ext cx="4104807" cy="2953459"/>
          </a:xfrm>
          <a:prstGeom prst="rect">
            <a:avLst/>
          </a:prstGeom>
        </p:spPr>
      </p:pic>
      <p:pic>
        <p:nvPicPr>
          <p:cNvPr id="16" name="Picture 15">
            <a:extLst>
              <a:ext uri="{FF2B5EF4-FFF2-40B4-BE49-F238E27FC236}">
                <a16:creationId xmlns:a16="http://schemas.microsoft.com/office/drawing/2014/main" id="{D56C6306-4F43-662B-C3E7-1E9A1D51C9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2848" y="136727"/>
            <a:ext cx="4646792" cy="3452767"/>
          </a:xfrm>
          <a:prstGeom prst="rect">
            <a:avLst/>
          </a:prstGeom>
        </p:spPr>
      </p:pic>
      <p:sp>
        <p:nvSpPr>
          <p:cNvPr id="3" name="TextBox 2">
            <a:extLst>
              <a:ext uri="{FF2B5EF4-FFF2-40B4-BE49-F238E27FC236}">
                <a16:creationId xmlns:a16="http://schemas.microsoft.com/office/drawing/2014/main" id="{D4F6CE18-535C-B669-B289-FE7345C466EE}"/>
              </a:ext>
            </a:extLst>
          </p:cNvPr>
          <p:cNvSpPr txBox="1"/>
          <p:nvPr/>
        </p:nvSpPr>
        <p:spPr>
          <a:xfrm>
            <a:off x="794113" y="381598"/>
            <a:ext cx="6052297" cy="2954655"/>
          </a:xfrm>
          <a:prstGeom prst="rect">
            <a:avLst/>
          </a:prstGeom>
          <a:noFill/>
        </p:spPr>
        <p:txBody>
          <a:bodyPr wrap="square">
            <a:spAutoFit/>
          </a:bodyPr>
          <a:lstStyle/>
          <a:p>
            <a:r>
              <a:rPr lang="en-US" sz="2400" b="1" i="1">
                <a:latin typeface="Times New Roman" panose="02020603050405020304" pitchFamily="18" charset="0"/>
                <a:cs typeface="Times New Roman" panose="02020603050405020304" pitchFamily="18" charset="0"/>
              </a:rPr>
              <a:t>Danaus </a:t>
            </a:r>
            <a:r>
              <a:rPr lang="en-US" sz="2400" b="1" i="1" err="1">
                <a:latin typeface="Times New Roman" panose="02020603050405020304" pitchFamily="18" charset="0"/>
                <a:cs typeface="Times New Roman" panose="02020603050405020304" pitchFamily="18" charset="0"/>
              </a:rPr>
              <a:t>gilippus</a:t>
            </a:r>
            <a:r>
              <a:rPr lang="en-US" sz="2400" b="1" i="1">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Queen</a:t>
            </a:r>
          </a:p>
          <a:p>
            <a:r>
              <a:rPr lang="en-US" b="1">
                <a:latin typeface="Times New Roman" panose="02020603050405020304" pitchFamily="18" charset="0"/>
                <a:cs typeface="Times New Roman" panose="02020603050405020304" pitchFamily="18" charset="0"/>
              </a:rPr>
              <a:t>Family: </a:t>
            </a:r>
            <a:r>
              <a:rPr lang="en-US" err="1">
                <a:latin typeface="Times New Roman" panose="02020603050405020304" pitchFamily="18" charset="0"/>
                <a:cs typeface="Times New Roman" panose="02020603050405020304" pitchFamily="18" charset="0"/>
              </a:rPr>
              <a:t>Nymphalidae</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Brush-foot Milkweed butterfly</a:t>
            </a:r>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Color: </a:t>
            </a:r>
            <a:r>
              <a:rPr lang="en-US">
                <a:latin typeface="Times New Roman" panose="02020603050405020304" pitchFamily="18" charset="0"/>
                <a:cs typeface="Times New Roman" panose="02020603050405020304" pitchFamily="18" charset="0"/>
              </a:rPr>
              <a:t>orange with black wing</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borders small white forewing spots</a:t>
            </a:r>
          </a:p>
          <a:p>
            <a:r>
              <a:rPr lang="en-US" b="1">
                <a:latin typeface="Times New Roman" panose="02020603050405020304" pitchFamily="18" charset="0"/>
                <a:cs typeface="Times New Roman" panose="02020603050405020304" pitchFamily="18" charset="0"/>
              </a:rPr>
              <a:t>Wingspan: </a:t>
            </a:r>
            <a:r>
              <a:rPr lang="en-US">
                <a:latin typeface="Times New Roman" panose="02020603050405020304" pitchFamily="18" charset="0"/>
                <a:cs typeface="Times New Roman" panose="02020603050405020304" pitchFamily="18" charset="0"/>
              </a:rPr>
              <a:t>3-3.5” (7.6-8.9 cm)</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Sexes: </a:t>
            </a:r>
            <a:r>
              <a:rPr lang="en-US">
                <a:latin typeface="Times New Roman" panose="02020603050405020304" pitchFamily="18" charset="0"/>
                <a:cs typeface="Times New Roman" panose="02020603050405020304" pitchFamily="18" charset="0"/>
              </a:rPr>
              <a:t>similar but male has black scent patch on hindwings</a:t>
            </a:r>
          </a:p>
          <a:p>
            <a:r>
              <a:rPr lang="en-US" b="1">
                <a:latin typeface="Times New Roman" panose="02020603050405020304" pitchFamily="18" charset="0"/>
                <a:cs typeface="Times New Roman" panose="02020603050405020304" pitchFamily="18" charset="0"/>
              </a:rPr>
              <a:t>Host Plants: </a:t>
            </a:r>
            <a:r>
              <a:rPr lang="en-US">
                <a:latin typeface="Times New Roman" panose="02020603050405020304" pitchFamily="18" charset="0"/>
                <a:cs typeface="Times New Roman" panose="02020603050405020304" pitchFamily="18" charset="0"/>
              </a:rPr>
              <a:t>Milkweed family,  White Vine, Sand Vine</a:t>
            </a:r>
          </a:p>
          <a:p>
            <a:r>
              <a:rPr lang="en-US" b="1">
                <a:latin typeface="Times New Roman" panose="02020603050405020304" pitchFamily="18" charset="0"/>
                <a:cs typeface="Times New Roman" panose="02020603050405020304" pitchFamily="18" charset="0"/>
              </a:rPr>
              <a:t>Habitat:</a:t>
            </a:r>
            <a:r>
              <a:rPr lang="en-US">
                <a:latin typeface="Times New Roman" panose="02020603050405020304" pitchFamily="18" charset="0"/>
                <a:cs typeface="Times New Roman" panose="02020603050405020304" pitchFamily="18" charset="0"/>
              </a:rPr>
              <a:t> gardens, pastures, roadsides, pinelands, fields</a:t>
            </a:r>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Range:</a:t>
            </a:r>
            <a:r>
              <a:rPr lang="en-US">
                <a:latin typeface="Times New Roman" panose="02020603050405020304" pitchFamily="18" charset="0"/>
                <a:cs typeface="Times New Roman" panose="02020603050405020304" pitchFamily="18" charset="0"/>
              </a:rPr>
              <a:t> resident throughout Florida. multiple generations</a:t>
            </a:r>
            <a:endParaRPr lang="en-US" b="1">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4E17D0-B53D-3C88-6E4D-0E7EA1524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3788" y="3733842"/>
            <a:ext cx="4408577" cy="2953459"/>
          </a:xfrm>
          <a:prstGeom prst="rect">
            <a:avLst/>
          </a:prstGeom>
        </p:spPr>
      </p:pic>
      <p:sp>
        <p:nvSpPr>
          <p:cNvPr id="9" name="TextBox 8">
            <a:extLst>
              <a:ext uri="{FF2B5EF4-FFF2-40B4-BE49-F238E27FC236}">
                <a16:creationId xmlns:a16="http://schemas.microsoft.com/office/drawing/2014/main" id="{33925E3C-C4BA-EFA8-FF3A-E593D484E488}"/>
              </a:ext>
            </a:extLst>
          </p:cNvPr>
          <p:cNvSpPr txBox="1"/>
          <p:nvPr/>
        </p:nvSpPr>
        <p:spPr>
          <a:xfrm>
            <a:off x="8031791" y="6294924"/>
            <a:ext cx="1195392" cy="276999"/>
          </a:xfrm>
          <a:prstGeom prst="rect">
            <a:avLst/>
          </a:prstGeom>
          <a:noFill/>
        </p:spPr>
        <p:txBody>
          <a:bodyPr wrap="none" rtlCol="0">
            <a:spAutoFit/>
          </a:bodyPr>
          <a:lstStyle/>
          <a:p>
            <a:r>
              <a:rPr lang="en-US" sz="1200">
                <a:solidFill>
                  <a:schemeClr val="bg1"/>
                </a:solidFill>
                <a:latin typeface="Tenorite" panose="00000500000000000000" pitchFamily="2" charset="0"/>
              </a:rPr>
              <a:t>Kristin Schlegel</a:t>
            </a:r>
          </a:p>
        </p:txBody>
      </p:sp>
      <p:pic>
        <p:nvPicPr>
          <p:cNvPr id="2" name="Picture 1">
            <a:extLst>
              <a:ext uri="{FF2B5EF4-FFF2-40B4-BE49-F238E27FC236}">
                <a16:creationId xmlns:a16="http://schemas.microsoft.com/office/drawing/2014/main" id="{F64E9A45-AA4B-8A5F-D6FC-AA8FACECA8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9891" y="3749926"/>
            <a:ext cx="3165603" cy="2953459"/>
          </a:xfrm>
          <a:prstGeom prst="rect">
            <a:avLst/>
          </a:prstGeom>
        </p:spPr>
      </p:pic>
      <p:sp>
        <p:nvSpPr>
          <p:cNvPr id="10" name="TextBox 9">
            <a:extLst>
              <a:ext uri="{FF2B5EF4-FFF2-40B4-BE49-F238E27FC236}">
                <a16:creationId xmlns:a16="http://schemas.microsoft.com/office/drawing/2014/main" id="{3834A965-4ACF-D959-94CB-3A672A393CB2}"/>
              </a:ext>
            </a:extLst>
          </p:cNvPr>
          <p:cNvSpPr txBox="1"/>
          <p:nvPr/>
        </p:nvSpPr>
        <p:spPr>
          <a:xfrm>
            <a:off x="10706134" y="3193267"/>
            <a:ext cx="1383506" cy="307777"/>
          </a:xfrm>
          <a:prstGeom prst="rect">
            <a:avLst/>
          </a:prstGeom>
          <a:noFill/>
        </p:spPr>
        <p:txBody>
          <a:bodyPr wrap="square">
            <a:spAutoFit/>
          </a:bodyPr>
          <a:lstStyle/>
          <a:p>
            <a:r>
              <a:rPr lang="en-US" sz="1400">
                <a:solidFill>
                  <a:schemeClr val="bg1"/>
                </a:solidFill>
                <a:latin typeface="Tenorite" panose="00000500000000000000" pitchFamily="2" charset="0"/>
              </a:rPr>
              <a:t>Jane Weber</a:t>
            </a:r>
          </a:p>
        </p:txBody>
      </p:sp>
      <p:sp>
        <p:nvSpPr>
          <p:cNvPr id="13" name="TextBox 12">
            <a:extLst>
              <a:ext uri="{FF2B5EF4-FFF2-40B4-BE49-F238E27FC236}">
                <a16:creationId xmlns:a16="http://schemas.microsoft.com/office/drawing/2014/main" id="{7BE0021A-7BCF-EF05-0412-F9D4C7A82FB2}"/>
              </a:ext>
            </a:extLst>
          </p:cNvPr>
          <p:cNvSpPr txBox="1"/>
          <p:nvPr/>
        </p:nvSpPr>
        <p:spPr>
          <a:xfrm>
            <a:off x="4443449" y="3749926"/>
            <a:ext cx="1384863" cy="276999"/>
          </a:xfrm>
          <a:prstGeom prst="rect">
            <a:avLst/>
          </a:prstGeom>
          <a:noFill/>
        </p:spPr>
        <p:txBody>
          <a:bodyPr wrap="square">
            <a:spAutoFit/>
          </a:bodyPr>
          <a:lstStyle/>
          <a:p>
            <a:r>
              <a:rPr lang="en-US" sz="1200">
                <a:solidFill>
                  <a:schemeClr val="bg1"/>
                </a:solidFill>
                <a:latin typeface="Tenorite" panose="00000500000000000000" pitchFamily="2" charset="0"/>
              </a:rPr>
              <a:t>Jane Weber</a:t>
            </a:r>
          </a:p>
        </p:txBody>
      </p:sp>
      <p:sp>
        <p:nvSpPr>
          <p:cNvPr id="5" name="TextBox 4">
            <a:extLst>
              <a:ext uri="{FF2B5EF4-FFF2-40B4-BE49-F238E27FC236}">
                <a16:creationId xmlns:a16="http://schemas.microsoft.com/office/drawing/2014/main" id="{7BA0CF3A-F5CE-DD83-707D-F93C5CE80D2F}"/>
              </a:ext>
            </a:extLst>
          </p:cNvPr>
          <p:cNvSpPr txBox="1"/>
          <p:nvPr/>
        </p:nvSpPr>
        <p:spPr>
          <a:xfrm>
            <a:off x="223716" y="6079480"/>
            <a:ext cx="2178825" cy="523220"/>
          </a:xfrm>
          <a:prstGeom prst="rect">
            <a:avLst/>
          </a:prstGeom>
          <a:noFill/>
        </p:spPr>
        <p:txBody>
          <a:bodyPr wrap="square">
            <a:spAutoFit/>
          </a:bodyPr>
          <a:lstStyle/>
          <a:p>
            <a:r>
              <a:rPr lang="en-US" sz="1400">
                <a:latin typeface="Times New Roman" panose="02020603050405020304" pitchFamily="18" charset="0"/>
                <a:cs typeface="Times New Roman" panose="02020603050405020304" pitchFamily="18" charset="0"/>
              </a:rPr>
              <a:t>Range map from butterflyidentification.com</a:t>
            </a:r>
          </a:p>
        </p:txBody>
      </p:sp>
      <p:pic>
        <p:nvPicPr>
          <p:cNvPr id="11" name="Picture 10" descr="A black and yellow caterpillar on a green leaf&#10;&#10;Description automatically generated">
            <a:extLst>
              <a:ext uri="{FF2B5EF4-FFF2-40B4-BE49-F238E27FC236}">
                <a16:creationId xmlns:a16="http://schemas.microsoft.com/office/drawing/2014/main" id="{0E984E15-0EE8-349D-FF67-726E624E35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94289" y="145692"/>
            <a:ext cx="2842494" cy="1629320"/>
          </a:xfrm>
          <a:prstGeom prst="rect">
            <a:avLst/>
          </a:prstGeom>
        </p:spPr>
      </p:pic>
      <p:sp>
        <p:nvSpPr>
          <p:cNvPr id="4" name="TextBox 3">
            <a:extLst>
              <a:ext uri="{FF2B5EF4-FFF2-40B4-BE49-F238E27FC236}">
                <a16:creationId xmlns:a16="http://schemas.microsoft.com/office/drawing/2014/main" id="{50B9A896-7C0A-96C9-2027-04861DB00D5B}"/>
              </a:ext>
            </a:extLst>
          </p:cNvPr>
          <p:cNvSpPr txBox="1"/>
          <p:nvPr/>
        </p:nvSpPr>
        <p:spPr>
          <a:xfrm>
            <a:off x="5864223" y="6202590"/>
            <a:ext cx="1569660" cy="461665"/>
          </a:xfrm>
          <a:prstGeom prst="rect">
            <a:avLst/>
          </a:prstGeom>
          <a:noFill/>
        </p:spPr>
        <p:txBody>
          <a:bodyPr wrap="none" rtlCol="0">
            <a:spAutoFit/>
          </a:bodyPr>
          <a:lstStyle/>
          <a:p>
            <a:r>
              <a:rPr lang="en-US" sz="1200">
                <a:solidFill>
                  <a:schemeClr val="bg1"/>
                </a:solidFill>
                <a:latin typeface="Times New Roman" panose="02020603050405020304" pitchFamily="18" charset="0"/>
                <a:cs typeface="Times New Roman" panose="02020603050405020304" pitchFamily="18" charset="0"/>
              </a:rPr>
              <a:t>Queen caterpillar has</a:t>
            </a:r>
          </a:p>
          <a:p>
            <a:r>
              <a:rPr lang="en-US" sz="1200">
                <a:solidFill>
                  <a:schemeClr val="bg1"/>
                </a:solidFill>
                <a:latin typeface="Times New Roman" panose="02020603050405020304" pitchFamily="18" charset="0"/>
                <a:cs typeface="Times New Roman" panose="02020603050405020304" pitchFamily="18" charset="0"/>
              </a:rPr>
              <a:t>Three sets of antennae</a:t>
            </a:r>
          </a:p>
        </p:txBody>
      </p:sp>
      <p:sp>
        <p:nvSpPr>
          <p:cNvPr id="7" name="TextBox 6">
            <a:extLst>
              <a:ext uri="{FF2B5EF4-FFF2-40B4-BE49-F238E27FC236}">
                <a16:creationId xmlns:a16="http://schemas.microsoft.com/office/drawing/2014/main" id="{D32C8863-312E-685B-D42D-96E3362A3C5C}"/>
              </a:ext>
            </a:extLst>
          </p:cNvPr>
          <p:cNvSpPr txBox="1"/>
          <p:nvPr/>
        </p:nvSpPr>
        <p:spPr>
          <a:xfrm>
            <a:off x="4443449" y="4839435"/>
            <a:ext cx="740908" cy="646331"/>
          </a:xfrm>
          <a:prstGeom prst="rect">
            <a:avLst/>
          </a:prstGeom>
          <a:noFill/>
        </p:spPr>
        <p:txBody>
          <a:bodyPr wrap="none" rtlCol="0">
            <a:spAutoFit/>
          </a:bodyPr>
          <a:lstStyle/>
          <a:p>
            <a:r>
              <a:rPr lang="en-US" sz="1200">
                <a:solidFill>
                  <a:schemeClr val="bg1"/>
                </a:solidFill>
                <a:latin typeface="Times New Roman" panose="02020603050405020304" pitchFamily="18" charset="0"/>
                <a:cs typeface="Times New Roman" panose="02020603050405020304" pitchFamily="18" charset="0"/>
              </a:rPr>
              <a:t>Monarch</a:t>
            </a:r>
          </a:p>
          <a:p>
            <a:r>
              <a:rPr lang="en-US" sz="1200">
                <a:solidFill>
                  <a:schemeClr val="bg1"/>
                </a:solidFill>
                <a:latin typeface="Times New Roman" panose="02020603050405020304" pitchFamily="18" charset="0"/>
                <a:cs typeface="Times New Roman" panose="02020603050405020304" pitchFamily="18" charset="0"/>
              </a:rPr>
              <a:t>2 sets of</a:t>
            </a:r>
          </a:p>
          <a:p>
            <a:r>
              <a:rPr lang="en-US" sz="1200">
                <a:solidFill>
                  <a:schemeClr val="bg1"/>
                </a:solidFill>
                <a:latin typeface="Times New Roman" panose="02020603050405020304" pitchFamily="18" charset="0"/>
                <a:cs typeface="Times New Roman" panose="02020603050405020304" pitchFamily="18" charset="0"/>
              </a:rPr>
              <a:t>antennae</a:t>
            </a:r>
          </a:p>
        </p:txBody>
      </p:sp>
    </p:spTree>
    <p:extLst>
      <p:ext uri="{BB962C8B-B14F-4D97-AF65-F5344CB8AC3E}">
        <p14:creationId xmlns:p14="http://schemas.microsoft.com/office/powerpoint/2010/main" val="1972779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DE0184-40F1-C03C-053B-63131137141A}"/>
              </a:ext>
            </a:extLst>
          </p:cNvPr>
          <p:cNvSpPr txBox="1"/>
          <p:nvPr/>
        </p:nvSpPr>
        <p:spPr>
          <a:xfrm>
            <a:off x="461682" y="458258"/>
            <a:ext cx="5790430" cy="3785652"/>
          </a:xfrm>
          <a:prstGeom prst="rect">
            <a:avLst/>
          </a:prstGeom>
          <a:noFill/>
        </p:spPr>
        <p:txBody>
          <a:bodyPr wrap="square">
            <a:spAutoFit/>
          </a:bodyPr>
          <a:lstStyle/>
          <a:p>
            <a:r>
              <a:rPr lang="en-US" sz="2400" b="1" i="1">
                <a:latin typeface="Times New Roman" panose="02020603050405020304" pitchFamily="18" charset="0"/>
                <a:cs typeface="Times New Roman" panose="02020603050405020304" pitchFamily="18" charset="0"/>
              </a:rPr>
              <a:t>Danaus </a:t>
            </a:r>
            <a:r>
              <a:rPr lang="en-US" sz="2400" b="1" i="1" err="1">
                <a:latin typeface="Times New Roman" panose="02020603050405020304" pitchFamily="18" charset="0"/>
                <a:cs typeface="Times New Roman" panose="02020603050405020304" pitchFamily="18" charset="0"/>
              </a:rPr>
              <a:t>plexippus</a:t>
            </a:r>
            <a:r>
              <a:rPr lang="en-US" sz="2400" b="1" i="1">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Northern Monarch</a:t>
            </a:r>
          </a:p>
          <a:p>
            <a:r>
              <a:rPr lang="en-US" b="1">
                <a:latin typeface="Times New Roman" panose="02020603050405020304" pitchFamily="18" charset="0"/>
                <a:cs typeface="Times New Roman" panose="02020603050405020304" pitchFamily="18" charset="0"/>
              </a:rPr>
              <a:t>Family: </a:t>
            </a:r>
            <a:r>
              <a:rPr lang="en-US" err="1">
                <a:latin typeface="Times New Roman" panose="02020603050405020304" pitchFamily="18" charset="0"/>
                <a:cs typeface="Times New Roman" panose="02020603050405020304" pitchFamily="18" charset="0"/>
              </a:rPr>
              <a:t>Nymphalidae</a:t>
            </a:r>
            <a:r>
              <a:rPr lang="en-US">
                <a:latin typeface="Times New Roman" panose="02020603050405020304" pitchFamily="18" charset="0"/>
                <a:cs typeface="Times New Roman" panose="02020603050405020304" pitchFamily="18" charset="0"/>
              </a:rPr>
              <a:t> = Brush-foot, Milkweed butterfly</a:t>
            </a:r>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Color: </a:t>
            </a:r>
            <a:r>
              <a:rPr lang="en-US">
                <a:latin typeface="Times New Roman" panose="02020603050405020304" pitchFamily="18" charset="0"/>
                <a:cs typeface="Times New Roman" panose="02020603050405020304" pitchFamily="18" charset="0"/>
              </a:rPr>
              <a:t>orange, black veins, black wingtips with large white dots trailing edge borders have 2 rows of white spots</a:t>
            </a:r>
          </a:p>
          <a:p>
            <a:r>
              <a:rPr lang="en-US" b="1">
                <a:latin typeface="Times New Roman" panose="02020603050405020304" pitchFamily="18" charset="0"/>
                <a:cs typeface="Times New Roman" panose="02020603050405020304" pitchFamily="18" charset="0"/>
              </a:rPr>
              <a:t>Wingspan: </a:t>
            </a:r>
            <a:r>
              <a:rPr lang="en-US">
                <a:latin typeface="Times New Roman" panose="02020603050405020304" pitchFamily="18" charset="0"/>
                <a:cs typeface="Times New Roman" panose="02020603050405020304" pitchFamily="18" charset="0"/>
              </a:rPr>
              <a:t>3.5-4” (8.9-10.2 cm)</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Sexes: </a:t>
            </a:r>
            <a:r>
              <a:rPr lang="en-US">
                <a:latin typeface="Times New Roman" panose="02020603050405020304" pitchFamily="18" charset="0"/>
                <a:cs typeface="Times New Roman" panose="02020603050405020304" pitchFamily="18" charset="0"/>
              </a:rPr>
              <a:t>similar, males have scent patch on hindwings</a:t>
            </a:r>
          </a:p>
          <a:p>
            <a:r>
              <a:rPr lang="en-US" b="1">
                <a:latin typeface="Times New Roman" panose="02020603050405020304" pitchFamily="18" charset="0"/>
                <a:cs typeface="Times New Roman" panose="02020603050405020304" pitchFamily="18" charset="0"/>
              </a:rPr>
              <a:t>Host Plants:</a:t>
            </a:r>
            <a:r>
              <a:rPr lang="en-US">
                <a:latin typeface="Times New Roman" panose="02020603050405020304" pitchFamily="18" charset="0"/>
                <a:cs typeface="Times New Roman" panose="02020603050405020304" pitchFamily="18" charset="0"/>
              </a:rPr>
              <a:t> Milkweed family, White Vine</a:t>
            </a:r>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Range:</a:t>
            </a:r>
            <a:r>
              <a:rPr lang="en-US">
                <a:latin typeface="Times New Roman" panose="02020603050405020304" pitchFamily="18" charset="0"/>
                <a:cs typeface="Times New Roman" panose="02020603050405020304" pitchFamily="18" charset="0"/>
              </a:rPr>
              <a:t> North America (Canada, USA, Mexico) &amp; Hawaii</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Central America, Caribbean Islands, Bermuda</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coastal NW South America, Galapagos, spread globally</a:t>
            </a:r>
          </a:p>
          <a:p>
            <a:r>
              <a:rPr lang="en-US">
                <a:latin typeface="Times New Roman" panose="02020603050405020304" pitchFamily="18" charset="0"/>
                <a:cs typeface="Times New Roman" panose="02020603050405020304" pitchFamily="18" charset="0"/>
              </a:rPr>
              <a:t>with introduced tropical milkweed </a:t>
            </a:r>
            <a:r>
              <a:rPr lang="en-US" i="1">
                <a:latin typeface="Times New Roman" panose="02020603050405020304" pitchFamily="18" charset="0"/>
                <a:cs typeface="Times New Roman" panose="02020603050405020304" pitchFamily="18" charset="0"/>
              </a:rPr>
              <a:t>Asclepias </a:t>
            </a:r>
            <a:r>
              <a:rPr lang="en-US" i="1" err="1">
                <a:latin typeface="Times New Roman" panose="02020603050405020304" pitchFamily="18" charset="0"/>
                <a:cs typeface="Times New Roman" panose="02020603050405020304" pitchFamily="18" charset="0"/>
              </a:rPr>
              <a:t>curassavica</a:t>
            </a:r>
            <a:endParaRPr lang="en-US" i="1">
              <a:latin typeface="Times New Roman" panose="02020603050405020304" pitchFamily="18" charset="0"/>
              <a:cs typeface="Times New Roman" panose="02020603050405020304" pitchFamily="18" charset="0"/>
            </a:endParaRPr>
          </a:p>
          <a:p>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https://ecologyandevolution.cornell.edu</a:t>
            </a:r>
          </a:p>
        </p:txBody>
      </p:sp>
      <p:pic>
        <p:nvPicPr>
          <p:cNvPr id="5" name="Picture 4">
            <a:extLst>
              <a:ext uri="{FF2B5EF4-FFF2-40B4-BE49-F238E27FC236}">
                <a16:creationId xmlns:a16="http://schemas.microsoft.com/office/drawing/2014/main" id="{63FA74B7-1AE1-8D53-C0AF-D5C0CA982C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2567" y="46093"/>
            <a:ext cx="3210748" cy="1968634"/>
          </a:xfrm>
          <a:prstGeom prst="rect">
            <a:avLst/>
          </a:prstGeom>
        </p:spPr>
      </p:pic>
      <p:pic>
        <p:nvPicPr>
          <p:cNvPr id="11" name="Picture 10">
            <a:extLst>
              <a:ext uri="{FF2B5EF4-FFF2-40B4-BE49-F238E27FC236}">
                <a16:creationId xmlns:a16="http://schemas.microsoft.com/office/drawing/2014/main" id="{48F88D65-B234-C368-FDFB-F6CE9FEAD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9250" y="4560992"/>
            <a:ext cx="2864065" cy="2148049"/>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1212F036-DF84-7F09-5404-F78C5BB187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9312" y="2060928"/>
            <a:ext cx="3204003" cy="2408061"/>
          </a:xfrm>
          <a:prstGeom prst="rect">
            <a:avLst/>
          </a:prstGeom>
        </p:spPr>
      </p:pic>
      <p:pic>
        <p:nvPicPr>
          <p:cNvPr id="15" name="Picture 14" descr="A caterpillar on a plant&#10;&#10;Description automatically generated">
            <a:extLst>
              <a:ext uri="{FF2B5EF4-FFF2-40B4-BE49-F238E27FC236}">
                <a16:creationId xmlns:a16="http://schemas.microsoft.com/office/drawing/2014/main" id="{B829FB14-FB8F-D683-B476-ABA70A51DB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1606" y="4553081"/>
            <a:ext cx="2143832" cy="2155959"/>
          </a:xfrm>
          <a:prstGeom prst="rect">
            <a:avLst/>
          </a:prstGeom>
        </p:spPr>
      </p:pic>
      <p:pic>
        <p:nvPicPr>
          <p:cNvPr id="17" name="Picture 16">
            <a:extLst>
              <a:ext uri="{FF2B5EF4-FFF2-40B4-BE49-F238E27FC236}">
                <a16:creationId xmlns:a16="http://schemas.microsoft.com/office/drawing/2014/main" id="{F87B5F29-1F59-FC83-68B3-8E279B7EA6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313" y="4553082"/>
            <a:ext cx="2310820" cy="2155959"/>
          </a:xfrm>
          <a:prstGeom prst="rect">
            <a:avLst/>
          </a:prstGeom>
        </p:spPr>
      </p:pic>
      <p:pic>
        <p:nvPicPr>
          <p:cNvPr id="19" name="Picture 18" descr="A close up of a yellow egg on a green leaf&#10;&#10;Description automatically generated">
            <a:extLst>
              <a:ext uri="{FF2B5EF4-FFF2-40B4-BE49-F238E27FC236}">
                <a16:creationId xmlns:a16="http://schemas.microsoft.com/office/drawing/2014/main" id="{A1CA7833-978B-D921-C715-44CB46C431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9463" y="46093"/>
            <a:ext cx="1984819" cy="2370169"/>
          </a:xfrm>
          <a:prstGeom prst="rect">
            <a:avLst/>
          </a:prstGeom>
        </p:spPr>
      </p:pic>
      <p:pic>
        <p:nvPicPr>
          <p:cNvPr id="21" name="Picture 20">
            <a:extLst>
              <a:ext uri="{FF2B5EF4-FFF2-40B4-BE49-F238E27FC236}">
                <a16:creationId xmlns:a16="http://schemas.microsoft.com/office/drawing/2014/main" id="{990A0CC9-E3BE-F0DC-C89F-63ED5A61E2A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27902" y="4544455"/>
            <a:ext cx="1536936" cy="2164585"/>
          </a:xfrm>
          <a:prstGeom prst="rect">
            <a:avLst/>
          </a:prstGeom>
        </p:spPr>
      </p:pic>
      <p:pic>
        <p:nvPicPr>
          <p:cNvPr id="4" name="Picture 3" descr="A butterfly on a flower&#10;&#10;Description automatically generated">
            <a:extLst>
              <a:ext uri="{FF2B5EF4-FFF2-40B4-BE49-F238E27FC236}">
                <a16:creationId xmlns:a16="http://schemas.microsoft.com/office/drawing/2014/main" id="{50530EC8-FFD9-EA32-0E33-08AA54597B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65278" y="4549269"/>
            <a:ext cx="2895500" cy="2171625"/>
          </a:xfrm>
          <a:prstGeom prst="rect">
            <a:avLst/>
          </a:prstGeom>
        </p:spPr>
      </p:pic>
      <p:pic>
        <p:nvPicPr>
          <p:cNvPr id="2" name="Picture 1">
            <a:extLst>
              <a:ext uri="{FF2B5EF4-FFF2-40B4-BE49-F238E27FC236}">
                <a16:creationId xmlns:a16="http://schemas.microsoft.com/office/drawing/2014/main" id="{716D837A-B83A-873E-C509-756B5596DF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41989" y="2500355"/>
            <a:ext cx="2672293" cy="1968634"/>
          </a:xfrm>
          <a:prstGeom prst="rect">
            <a:avLst/>
          </a:prstGeom>
        </p:spPr>
      </p:pic>
    </p:spTree>
    <p:extLst>
      <p:ext uri="{BB962C8B-B14F-4D97-AF65-F5344CB8AC3E}">
        <p14:creationId xmlns:p14="http://schemas.microsoft.com/office/powerpoint/2010/main" val="3331803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26F6D-7C76-B046-52CF-500DE9960F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0356" y="0"/>
            <a:ext cx="8091287" cy="6858000"/>
          </a:xfrm>
          <a:prstGeom prst="rect">
            <a:avLst/>
          </a:prstGeom>
        </p:spPr>
      </p:pic>
      <p:sp>
        <p:nvSpPr>
          <p:cNvPr id="5" name="TextBox 4">
            <a:extLst>
              <a:ext uri="{FF2B5EF4-FFF2-40B4-BE49-F238E27FC236}">
                <a16:creationId xmlns:a16="http://schemas.microsoft.com/office/drawing/2014/main" id="{7679DF02-34FB-3093-7944-2EB62D4995A0}"/>
              </a:ext>
            </a:extLst>
          </p:cNvPr>
          <p:cNvSpPr txBox="1"/>
          <p:nvPr/>
        </p:nvSpPr>
        <p:spPr>
          <a:xfrm>
            <a:off x="2239108" y="257127"/>
            <a:ext cx="6096000" cy="2031325"/>
          </a:xfrm>
          <a:prstGeom prst="rect">
            <a:avLst/>
          </a:prstGeom>
          <a:noFill/>
        </p:spPr>
        <p:txBody>
          <a:bodyPr wrap="square">
            <a:spAutoFit/>
          </a:bodyPr>
          <a:lstStyle/>
          <a:p>
            <a:r>
              <a:rPr lang="en-US" b="1">
                <a:solidFill>
                  <a:schemeClr val="bg1"/>
                </a:solidFill>
                <a:latin typeface="Times New Roman" panose="02020603050405020304" pitchFamily="18" charset="0"/>
                <a:cs typeface="Times New Roman" panose="02020603050405020304" pitchFamily="18" charset="0"/>
              </a:rPr>
              <a:t>Northern Monarchs may have spread globally</a:t>
            </a:r>
          </a:p>
          <a:p>
            <a:r>
              <a:rPr lang="en-US" b="1">
                <a:solidFill>
                  <a:schemeClr val="bg1"/>
                </a:solidFill>
                <a:latin typeface="Times New Roman" panose="02020603050405020304" pitchFamily="18" charset="0"/>
                <a:cs typeface="Times New Roman" panose="02020603050405020304" pitchFamily="18" charset="0"/>
              </a:rPr>
              <a:t>with introduced tropical milkweed</a:t>
            </a:r>
          </a:p>
          <a:p>
            <a:r>
              <a:rPr lang="en-US" b="1" i="1">
                <a:solidFill>
                  <a:schemeClr val="bg1"/>
                </a:solidFill>
                <a:latin typeface="Times New Roman" panose="02020603050405020304" pitchFamily="18" charset="0"/>
                <a:cs typeface="Times New Roman" panose="02020603050405020304" pitchFamily="18" charset="0"/>
              </a:rPr>
              <a:t>Asclepias </a:t>
            </a:r>
            <a:r>
              <a:rPr lang="en-US" b="1" i="1" err="1">
                <a:solidFill>
                  <a:schemeClr val="bg1"/>
                </a:solidFill>
                <a:latin typeface="Times New Roman" panose="02020603050405020304" pitchFamily="18" charset="0"/>
                <a:cs typeface="Times New Roman" panose="02020603050405020304" pitchFamily="18" charset="0"/>
              </a:rPr>
              <a:t>curassavica</a:t>
            </a:r>
            <a:endParaRPr lang="en-US" b="1" i="1">
              <a:solidFill>
                <a:schemeClr val="bg1"/>
              </a:solidFill>
              <a:latin typeface="Times New Roman" panose="02020603050405020304" pitchFamily="18" charset="0"/>
              <a:cs typeface="Times New Roman" panose="02020603050405020304" pitchFamily="18" charset="0"/>
            </a:endParaRPr>
          </a:p>
          <a:p>
            <a:endParaRPr lang="en-US" b="1" i="1">
              <a:solidFill>
                <a:schemeClr val="bg1"/>
              </a:solidFill>
              <a:latin typeface="Times New Roman" panose="02020603050405020304" pitchFamily="18" charset="0"/>
              <a:cs typeface="Times New Roman" panose="02020603050405020304" pitchFamily="18" charset="0"/>
            </a:endParaRPr>
          </a:p>
          <a:p>
            <a:r>
              <a:rPr lang="en-US" b="1" i="1">
                <a:solidFill>
                  <a:schemeClr val="bg1"/>
                </a:solidFill>
                <a:latin typeface="Times New Roman" panose="02020603050405020304" pitchFamily="18" charset="0"/>
                <a:cs typeface="Times New Roman" panose="02020603050405020304" pitchFamily="18" charset="0"/>
              </a:rPr>
              <a:t>Florida has 21 native milkweed species</a:t>
            </a:r>
            <a:br>
              <a:rPr lang="en-US" b="1" i="1">
                <a:solidFill>
                  <a:schemeClr val="bg1"/>
                </a:solidFill>
                <a:latin typeface="Times New Roman" panose="02020603050405020304" pitchFamily="18" charset="0"/>
                <a:cs typeface="Times New Roman" panose="02020603050405020304" pitchFamily="18" charset="0"/>
              </a:rPr>
            </a:br>
            <a:r>
              <a:rPr lang="en-US" b="1" i="1">
                <a:solidFill>
                  <a:schemeClr val="bg1"/>
                </a:solidFill>
                <a:latin typeface="Times New Roman" panose="02020603050405020304" pitchFamily="18" charset="0"/>
                <a:cs typeface="Times New Roman" panose="02020603050405020304" pitchFamily="18" charset="0"/>
              </a:rPr>
              <a:t>DO NOT USE THE EXOTIC INTRODUCED</a:t>
            </a:r>
          </a:p>
          <a:p>
            <a:r>
              <a:rPr lang="en-US" b="1" i="1">
                <a:solidFill>
                  <a:schemeClr val="bg1"/>
                </a:solidFill>
                <a:latin typeface="Times New Roman" panose="02020603050405020304" pitchFamily="18" charset="0"/>
                <a:cs typeface="Times New Roman" panose="02020603050405020304" pitchFamily="18" charset="0"/>
              </a:rPr>
              <a:t>TROPICAL SPECIES</a:t>
            </a:r>
          </a:p>
        </p:txBody>
      </p:sp>
      <p:sp>
        <p:nvSpPr>
          <p:cNvPr id="6" name="TextBox 5">
            <a:extLst>
              <a:ext uri="{FF2B5EF4-FFF2-40B4-BE49-F238E27FC236}">
                <a16:creationId xmlns:a16="http://schemas.microsoft.com/office/drawing/2014/main" id="{7CA7B26C-DCC8-E352-F5EA-8DEC80E59BA3}"/>
              </a:ext>
            </a:extLst>
          </p:cNvPr>
          <p:cNvSpPr txBox="1"/>
          <p:nvPr/>
        </p:nvSpPr>
        <p:spPr>
          <a:xfrm flipH="1">
            <a:off x="8710852" y="6295292"/>
            <a:ext cx="1101362" cy="276999"/>
          </a:xfrm>
          <a:prstGeom prst="rect">
            <a:avLst/>
          </a:prstGeom>
          <a:noFill/>
        </p:spPr>
        <p:txBody>
          <a:bodyPr wrap="square" rtlCol="0">
            <a:spAutoFit/>
          </a:bodyPr>
          <a:lstStyle/>
          <a:p>
            <a:r>
              <a:rPr lang="en-US" sz="1200">
                <a:solidFill>
                  <a:schemeClr val="bg1"/>
                </a:solidFill>
                <a:latin typeface="Tenorite" panose="00000500000000000000" pitchFamily="2" charset="0"/>
              </a:rPr>
              <a:t>Jane Weber</a:t>
            </a:r>
          </a:p>
        </p:txBody>
      </p:sp>
    </p:spTree>
    <p:extLst>
      <p:ext uri="{BB962C8B-B14F-4D97-AF65-F5344CB8AC3E}">
        <p14:creationId xmlns:p14="http://schemas.microsoft.com/office/powerpoint/2010/main" val="1403149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3E39EC3-27D5-1D64-8DF5-11D9EDEC0E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0894" y="70482"/>
            <a:ext cx="5729654" cy="2879484"/>
          </a:xfrm>
          <a:prstGeom prst="rect">
            <a:avLst/>
          </a:prstGeom>
        </p:spPr>
      </p:pic>
      <p:sp>
        <p:nvSpPr>
          <p:cNvPr id="4" name="TextBox 3">
            <a:extLst>
              <a:ext uri="{FF2B5EF4-FFF2-40B4-BE49-F238E27FC236}">
                <a16:creationId xmlns:a16="http://schemas.microsoft.com/office/drawing/2014/main" id="{C54F28B5-37A7-80FB-C943-0E6EF85B1EC5}"/>
              </a:ext>
            </a:extLst>
          </p:cNvPr>
          <p:cNvSpPr txBox="1"/>
          <p:nvPr/>
        </p:nvSpPr>
        <p:spPr>
          <a:xfrm>
            <a:off x="313325" y="3222662"/>
            <a:ext cx="3461130" cy="2800767"/>
          </a:xfrm>
          <a:prstGeom prst="rect">
            <a:avLst/>
          </a:prstGeom>
          <a:noFill/>
        </p:spPr>
        <p:txBody>
          <a:bodyPr wrap="square">
            <a:spAutoFit/>
          </a:bodyPr>
          <a:lstStyle/>
          <a:p>
            <a:r>
              <a:rPr lang="en-US" sz="1600">
                <a:latin typeface="Times New Roman" panose="02020603050405020304" pitchFamily="18" charset="0"/>
                <a:cs typeface="Times New Roman" panose="02020603050405020304" pitchFamily="18" charset="0"/>
              </a:rPr>
              <a:t>Range map from </a:t>
            </a:r>
            <a:r>
              <a:rPr lang="en-US" sz="1600" b="1">
                <a:latin typeface="Times New Roman" panose="02020603050405020304" pitchFamily="18" charset="0"/>
                <a:cs typeface="Times New Roman" panose="02020603050405020304" pitchFamily="18" charset="0"/>
              </a:rPr>
              <a:t>Anurag Agrawal </a:t>
            </a:r>
            <a:r>
              <a:rPr lang="en-US" sz="1600">
                <a:latin typeface="Times New Roman" panose="02020603050405020304" pitchFamily="18" charset="0"/>
                <a:cs typeface="Times New Roman" panose="02020603050405020304" pitchFamily="18" charset="0"/>
              </a:rPr>
              <a:t>blog, 2023 01</a:t>
            </a:r>
            <a:br>
              <a:rPr lang="en-US" sz="1600">
                <a:latin typeface="Times New Roman" panose="02020603050405020304" pitchFamily="18" charset="0"/>
                <a:cs typeface="Times New Roman" panose="02020603050405020304" pitchFamily="18" charset="0"/>
              </a:rPr>
            </a:br>
            <a:r>
              <a:rPr lang="en-US" sz="1600">
                <a:latin typeface="Times New Roman" panose="02020603050405020304" pitchFamily="18" charset="0"/>
                <a:cs typeface="Times New Roman" panose="02020603050405020304" pitchFamily="18" charset="0"/>
              </a:rPr>
              <a:t>Professor of ecology, evolutionary biology and entomology</a:t>
            </a:r>
          </a:p>
          <a:p>
            <a:br>
              <a:rPr lang="en-US" sz="1600">
                <a:latin typeface="Times New Roman" panose="02020603050405020304" pitchFamily="18" charset="0"/>
                <a:cs typeface="Times New Roman" panose="02020603050405020304" pitchFamily="18" charset="0"/>
              </a:rPr>
            </a:br>
            <a:r>
              <a:rPr lang="en-US" sz="1600">
                <a:latin typeface="Times New Roman" panose="02020603050405020304" pitchFamily="18" charset="0"/>
                <a:cs typeface="Times New Roman" panose="02020603050405020304" pitchFamily="18" charset="0"/>
              </a:rPr>
              <a:t>Author of Monarchs and Milkweeds</a:t>
            </a:r>
          </a:p>
          <a:p>
            <a:r>
              <a:rPr lang="en-US" sz="1600">
                <a:latin typeface="Times New Roman" panose="02020603050405020304" pitchFamily="18" charset="0"/>
                <a:cs typeface="Times New Roman" panose="02020603050405020304" pitchFamily="18" charset="0"/>
              </a:rPr>
              <a:t>2017 Princeton University Press </a:t>
            </a:r>
          </a:p>
          <a:p>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Professor of</a:t>
            </a:r>
          </a:p>
          <a:p>
            <a:r>
              <a:rPr lang="en-US" sz="1600">
                <a:latin typeface="Times New Roman" panose="02020603050405020304" pitchFamily="18" charset="0"/>
                <a:cs typeface="Times New Roman" panose="02020603050405020304" pitchFamily="18" charset="0"/>
              </a:rPr>
              <a:t>Environmental Studies</a:t>
            </a:r>
          </a:p>
          <a:p>
            <a:r>
              <a:rPr lang="en-US" sz="1600">
                <a:latin typeface="Times New Roman" panose="02020603050405020304" pitchFamily="18" charset="0"/>
                <a:cs typeface="Times New Roman" panose="02020603050405020304" pitchFamily="18" charset="0"/>
              </a:rPr>
              <a:t>at Cornell University</a:t>
            </a:r>
          </a:p>
        </p:txBody>
      </p:sp>
      <p:pic>
        <p:nvPicPr>
          <p:cNvPr id="6" name="Picture 5">
            <a:extLst>
              <a:ext uri="{FF2B5EF4-FFF2-40B4-BE49-F238E27FC236}">
                <a16:creationId xmlns:a16="http://schemas.microsoft.com/office/drawing/2014/main" id="{2890EE71-21C7-80B3-9B1F-DAEB9E5AA8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4698" y="-95250"/>
            <a:ext cx="3524250" cy="4772025"/>
          </a:xfrm>
          <a:prstGeom prst="rect">
            <a:avLst/>
          </a:prstGeom>
        </p:spPr>
      </p:pic>
      <p:pic>
        <p:nvPicPr>
          <p:cNvPr id="8" name="Picture 7">
            <a:extLst>
              <a:ext uri="{FF2B5EF4-FFF2-40B4-BE49-F238E27FC236}">
                <a16:creationId xmlns:a16="http://schemas.microsoft.com/office/drawing/2014/main" id="{F0937C41-DC9E-7682-351C-3209FC2BDD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8220" y="3009641"/>
            <a:ext cx="4938021" cy="4032182"/>
          </a:xfrm>
          <a:prstGeom prst="rect">
            <a:avLst/>
          </a:prstGeom>
        </p:spPr>
      </p:pic>
      <p:sp>
        <p:nvSpPr>
          <p:cNvPr id="12" name="TextBox 11">
            <a:extLst>
              <a:ext uri="{FF2B5EF4-FFF2-40B4-BE49-F238E27FC236}">
                <a16:creationId xmlns:a16="http://schemas.microsoft.com/office/drawing/2014/main" id="{B69B6167-DC1C-A8F8-ED14-4DADE9380A1E}"/>
              </a:ext>
            </a:extLst>
          </p:cNvPr>
          <p:cNvSpPr txBox="1"/>
          <p:nvPr/>
        </p:nvSpPr>
        <p:spPr>
          <a:xfrm>
            <a:off x="8746762" y="4767507"/>
            <a:ext cx="3284104" cy="1815882"/>
          </a:xfrm>
          <a:prstGeom prst="rect">
            <a:avLst/>
          </a:prstGeom>
          <a:noFill/>
        </p:spPr>
        <p:txBody>
          <a:bodyPr wrap="none" rtlCol="0">
            <a:spAutoFit/>
          </a:bodyPr>
          <a:lstStyle/>
          <a:p>
            <a:r>
              <a:rPr lang="en-US" sz="1600" b="1" i="1">
                <a:latin typeface="Times New Roman" panose="02020603050405020304" pitchFamily="18" charset="0"/>
                <a:ea typeface="Tahoma" panose="020B0604030504040204" pitchFamily="34" charset="0"/>
                <a:cs typeface="Times New Roman" panose="02020603050405020304" pitchFamily="18" charset="0"/>
              </a:rPr>
              <a:t>Danaus </a:t>
            </a:r>
            <a:r>
              <a:rPr lang="en-US" sz="1600" b="1" i="1" err="1">
                <a:latin typeface="Times New Roman" panose="02020603050405020304" pitchFamily="18" charset="0"/>
                <a:ea typeface="Tahoma" panose="020B0604030504040204" pitchFamily="34" charset="0"/>
                <a:cs typeface="Times New Roman" panose="02020603050405020304" pitchFamily="18" charset="0"/>
              </a:rPr>
              <a:t>erippus</a:t>
            </a:r>
            <a:r>
              <a:rPr lang="en-US" sz="1600" b="1">
                <a:latin typeface="Times New Roman" panose="02020603050405020304" pitchFamily="18" charset="0"/>
                <a:ea typeface="Tahoma" panose="020B0604030504040204" pitchFamily="34" charset="0"/>
                <a:cs typeface="Times New Roman" panose="02020603050405020304" pitchFamily="18" charset="0"/>
              </a:rPr>
              <a:t> </a:t>
            </a:r>
            <a:r>
              <a:rPr lang="en-US" sz="1600">
                <a:latin typeface="Times New Roman" panose="02020603050405020304" pitchFamily="18" charset="0"/>
                <a:ea typeface="Tahoma" panose="020B0604030504040204" pitchFamily="34" charset="0"/>
                <a:cs typeface="Times New Roman" panose="02020603050405020304" pitchFamily="18" charset="0"/>
              </a:rPr>
              <a:t>Southern Monarch</a:t>
            </a:r>
          </a:p>
          <a:p>
            <a:r>
              <a:rPr lang="en-US" sz="1600">
                <a:latin typeface="Times New Roman" panose="02020603050405020304" pitchFamily="18" charset="0"/>
                <a:ea typeface="Tahoma" panose="020B0604030504040204" pitchFamily="34" charset="0"/>
                <a:cs typeface="Times New Roman" panose="02020603050405020304" pitchFamily="18" charset="0"/>
              </a:rPr>
              <a:t>Butterfly range observations</a:t>
            </a:r>
            <a:br>
              <a:rPr lang="en-US" sz="1600">
                <a:latin typeface="Times New Roman" panose="02020603050405020304" pitchFamily="18" charset="0"/>
                <a:ea typeface="Tahoma" panose="020B0604030504040204" pitchFamily="34" charset="0"/>
                <a:cs typeface="Times New Roman" panose="02020603050405020304" pitchFamily="18" charset="0"/>
              </a:rPr>
            </a:br>
            <a:r>
              <a:rPr lang="en-US" sz="1600">
                <a:latin typeface="Times New Roman" panose="02020603050405020304" pitchFamily="18" charset="0"/>
                <a:ea typeface="Tahoma" panose="020B0604030504040204" pitchFamily="34" charset="0"/>
                <a:cs typeface="Times New Roman" panose="02020603050405020304" pitchFamily="18" charset="0"/>
              </a:rPr>
              <a:t>.</a:t>
            </a:r>
          </a:p>
          <a:p>
            <a:r>
              <a:rPr lang="en-US" sz="1600" b="1">
                <a:latin typeface="Times New Roman" panose="02020603050405020304" pitchFamily="18" charset="0"/>
                <a:ea typeface="Tahoma" panose="020B0604030504040204" pitchFamily="34" charset="0"/>
                <a:cs typeface="Times New Roman" panose="02020603050405020304" pitchFamily="18" charset="0"/>
              </a:rPr>
              <a:t>iNaturalist</a:t>
            </a:r>
            <a:r>
              <a:rPr lang="en-US" sz="1600">
                <a:latin typeface="Times New Roman" panose="02020603050405020304" pitchFamily="18" charset="0"/>
                <a:ea typeface="Tahoma" panose="020B0604030504040204" pitchFamily="34" charset="0"/>
                <a:cs typeface="Times New Roman" panose="02020603050405020304" pitchFamily="18" charset="0"/>
              </a:rPr>
              <a:t> is a joint venture of</a:t>
            </a:r>
            <a:br>
              <a:rPr lang="en-US" sz="1600">
                <a:latin typeface="Times New Roman" panose="02020603050405020304" pitchFamily="18" charset="0"/>
                <a:ea typeface="Tahoma" panose="020B0604030504040204" pitchFamily="34" charset="0"/>
                <a:cs typeface="Times New Roman" panose="02020603050405020304" pitchFamily="18" charset="0"/>
              </a:rPr>
            </a:br>
            <a:r>
              <a:rPr lang="en-US" sz="1600">
                <a:latin typeface="Times New Roman" panose="02020603050405020304" pitchFamily="18" charset="0"/>
                <a:ea typeface="Tahoma" panose="020B0604030504040204" pitchFamily="34" charset="0"/>
                <a:cs typeface="Times New Roman" panose="02020603050405020304" pitchFamily="18" charset="0"/>
              </a:rPr>
              <a:t>California Academy of Sciences</a:t>
            </a:r>
            <a:br>
              <a:rPr lang="en-US" sz="1600">
                <a:latin typeface="Times New Roman" panose="02020603050405020304" pitchFamily="18" charset="0"/>
                <a:ea typeface="Tahoma" panose="020B0604030504040204" pitchFamily="34" charset="0"/>
                <a:cs typeface="Times New Roman" panose="02020603050405020304" pitchFamily="18" charset="0"/>
              </a:rPr>
            </a:br>
            <a:r>
              <a:rPr lang="en-US" sz="1600">
                <a:latin typeface="Times New Roman" panose="02020603050405020304" pitchFamily="18" charset="0"/>
                <a:ea typeface="Tahoma" panose="020B0604030504040204" pitchFamily="34" charset="0"/>
                <a:cs typeface="Times New Roman" panose="02020603050405020304" pitchFamily="18" charset="0"/>
              </a:rPr>
              <a:t>and National Geographic Society</a:t>
            </a:r>
          </a:p>
          <a:p>
            <a:r>
              <a:rPr lang="en-US" sz="1600" b="1">
                <a:latin typeface="Times New Roman" panose="02020603050405020304" pitchFamily="18" charset="0"/>
                <a:ea typeface="Tahoma" panose="020B0604030504040204" pitchFamily="34" charset="0"/>
                <a:cs typeface="Times New Roman" panose="02020603050405020304" pitchFamily="18" charset="0"/>
              </a:rPr>
              <a:t>Disney owns 73% of Nat Geo </a:t>
            </a:r>
            <a:r>
              <a:rPr lang="en-US" sz="1600">
                <a:latin typeface="Times New Roman" panose="02020603050405020304" pitchFamily="18" charset="0"/>
                <a:ea typeface="Tahoma" panose="020B0604030504040204" pitchFamily="34" charset="0"/>
                <a:cs typeface="Times New Roman" panose="02020603050405020304" pitchFamily="18" charset="0"/>
              </a:rPr>
              <a:t>shares</a:t>
            </a:r>
          </a:p>
        </p:txBody>
      </p:sp>
      <p:sp>
        <p:nvSpPr>
          <p:cNvPr id="17" name="TextBox 16">
            <a:extLst>
              <a:ext uri="{FF2B5EF4-FFF2-40B4-BE49-F238E27FC236}">
                <a16:creationId xmlns:a16="http://schemas.microsoft.com/office/drawing/2014/main" id="{D8F6D0E1-F2C6-14FD-7EEF-002B2788B238}"/>
              </a:ext>
            </a:extLst>
          </p:cNvPr>
          <p:cNvSpPr txBox="1"/>
          <p:nvPr/>
        </p:nvSpPr>
        <p:spPr>
          <a:xfrm>
            <a:off x="10698129" y="3914570"/>
            <a:ext cx="1220206" cy="646331"/>
          </a:xfrm>
          <a:prstGeom prst="rect">
            <a:avLst/>
          </a:prstGeom>
          <a:noFill/>
        </p:spPr>
        <p:txBody>
          <a:bodyPr wrap="none" rtlCol="0">
            <a:spAutoFit/>
          </a:bodyPr>
          <a:lstStyle/>
          <a:p>
            <a:r>
              <a:rPr lang="en-US" sz="1800">
                <a:latin typeface="Tenorite" panose="00000500000000000000" pitchFamily="2" charset="0"/>
                <a:ea typeface="Tahoma" panose="020B0604030504040204" pitchFamily="34" charset="0"/>
                <a:cs typeface="Tahoma" panose="020B0604030504040204" pitchFamily="34" charset="0"/>
              </a:rPr>
              <a:t> </a:t>
            </a:r>
            <a:r>
              <a:rPr lang="en-US" sz="1800">
                <a:latin typeface="Times New Roman" panose="02020603050405020304" pitchFamily="18" charset="0"/>
                <a:ea typeface="Tahoma" panose="020B0604030504040204" pitchFamily="34" charset="0"/>
                <a:cs typeface="Times New Roman" panose="02020603050405020304" pitchFamily="18" charset="0"/>
              </a:rPr>
              <a:t>iNaturalist</a:t>
            </a:r>
          </a:p>
          <a:p>
            <a:r>
              <a:rPr lang="en-US" sz="1800">
                <a:latin typeface="Times New Roman" panose="02020603050405020304" pitchFamily="18" charset="0"/>
                <a:ea typeface="Tahoma" panose="020B0604030504040204" pitchFamily="34" charset="0"/>
                <a:cs typeface="Times New Roman" panose="02020603050405020304" pitchFamily="18" charset="0"/>
              </a:rPr>
              <a:t>   2022 04</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F6935BD-A82F-F65A-14D9-2C3CE4F087CD}"/>
              </a:ext>
            </a:extLst>
          </p:cNvPr>
          <p:cNvSpPr txBox="1"/>
          <p:nvPr/>
        </p:nvSpPr>
        <p:spPr>
          <a:xfrm>
            <a:off x="2786744" y="98025"/>
            <a:ext cx="4158681" cy="369332"/>
          </a:xfrm>
          <a:prstGeom prst="rect">
            <a:avLst/>
          </a:prstGeom>
          <a:noFill/>
        </p:spPr>
        <p:txBody>
          <a:bodyPr wrap="square">
            <a:spAutoFit/>
          </a:bodyPr>
          <a:lstStyle/>
          <a:p>
            <a:r>
              <a:rPr lang="en-US" sz="1800" b="1" i="1">
                <a:latin typeface="Times New Roman" panose="02020603050405020304" pitchFamily="18" charset="0"/>
                <a:cs typeface="Times New Roman" panose="02020603050405020304" pitchFamily="18" charset="0"/>
              </a:rPr>
              <a:t>Danaus </a:t>
            </a:r>
            <a:r>
              <a:rPr lang="en-US" sz="1800" b="1" i="1" err="1">
                <a:latin typeface="Times New Roman" panose="02020603050405020304" pitchFamily="18" charset="0"/>
                <a:cs typeface="Times New Roman" panose="02020603050405020304" pitchFamily="18" charset="0"/>
              </a:rPr>
              <a:t>plexippus</a:t>
            </a:r>
            <a:r>
              <a:rPr lang="en-US" sz="1800" b="1" i="1">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Northern Monarch</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6C6250F-F6AA-9FBD-B6E5-6D25A4A9D693}"/>
              </a:ext>
            </a:extLst>
          </p:cNvPr>
          <p:cNvSpPr txBox="1"/>
          <p:nvPr/>
        </p:nvSpPr>
        <p:spPr>
          <a:xfrm>
            <a:off x="8667750" y="70482"/>
            <a:ext cx="3951992" cy="369332"/>
          </a:xfrm>
          <a:prstGeom prst="rect">
            <a:avLst/>
          </a:prstGeom>
          <a:noFill/>
        </p:spPr>
        <p:txBody>
          <a:bodyPr wrap="square">
            <a:spAutoFit/>
          </a:bodyPr>
          <a:lstStyle/>
          <a:p>
            <a:r>
              <a:rPr lang="en-US" sz="1800" b="1" i="1">
                <a:latin typeface="Times New Roman" panose="02020603050405020304" pitchFamily="18" charset="0"/>
                <a:cs typeface="Times New Roman" panose="02020603050405020304" pitchFamily="18" charset="0"/>
              </a:rPr>
              <a:t>Danaus </a:t>
            </a:r>
            <a:r>
              <a:rPr lang="en-US" sz="1800" b="1" i="1" err="1">
                <a:latin typeface="Times New Roman" panose="02020603050405020304" pitchFamily="18" charset="0"/>
                <a:cs typeface="Times New Roman" panose="02020603050405020304" pitchFamily="18" charset="0"/>
              </a:rPr>
              <a:t>erippus</a:t>
            </a:r>
            <a:r>
              <a:rPr lang="en-US" sz="1800" b="1" i="1">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Southern Monarch </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ADF1D63-4A27-208D-CA22-AC4D125A306E}"/>
              </a:ext>
            </a:extLst>
          </p:cNvPr>
          <p:cNvSpPr txBox="1"/>
          <p:nvPr/>
        </p:nvSpPr>
        <p:spPr>
          <a:xfrm>
            <a:off x="4627813" y="2929814"/>
            <a:ext cx="3367087" cy="369332"/>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North American Migration routes </a:t>
            </a:r>
            <a:endParaRPr lang="en-US">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F416FA0-0322-715E-0DE9-6ADE33060A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408" y="70482"/>
            <a:ext cx="2237771" cy="2879484"/>
          </a:xfrm>
          <a:prstGeom prst="rect">
            <a:avLst/>
          </a:prstGeom>
        </p:spPr>
      </p:pic>
    </p:spTree>
    <p:extLst>
      <p:ext uri="{BB962C8B-B14F-4D97-AF65-F5344CB8AC3E}">
        <p14:creationId xmlns:p14="http://schemas.microsoft.com/office/powerpoint/2010/main" val="3714637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8AD82-1C22-D51C-536D-CB23389BA87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0525" y="639710"/>
            <a:ext cx="11410950" cy="6219825"/>
          </a:xfrm>
          <a:prstGeom prst="rect">
            <a:avLst/>
          </a:prstGeom>
        </p:spPr>
      </p:pic>
      <p:sp>
        <p:nvSpPr>
          <p:cNvPr id="6" name="TextBox 5">
            <a:extLst>
              <a:ext uri="{FF2B5EF4-FFF2-40B4-BE49-F238E27FC236}">
                <a16:creationId xmlns:a16="http://schemas.microsoft.com/office/drawing/2014/main" id="{DCB44385-CFDC-A581-1295-88CB0726E050}"/>
              </a:ext>
            </a:extLst>
          </p:cNvPr>
          <p:cNvSpPr txBox="1"/>
          <p:nvPr/>
        </p:nvSpPr>
        <p:spPr>
          <a:xfrm>
            <a:off x="390525" y="270378"/>
            <a:ext cx="11532534" cy="369332"/>
          </a:xfrm>
          <a:prstGeom prst="rect">
            <a:avLst/>
          </a:prstGeom>
          <a:noFill/>
        </p:spPr>
        <p:txBody>
          <a:bodyPr wrap="square" rtlCol="0">
            <a:spAutoFit/>
          </a:bodyPr>
          <a:lstStyle/>
          <a:p>
            <a:r>
              <a:rPr lang="en-US" b="1" i="1" err="1">
                <a:latin typeface="Tenorite" panose="00000500000000000000" pitchFamily="2" charset="0"/>
              </a:rPr>
              <a:t>Abaeis</a:t>
            </a:r>
            <a:r>
              <a:rPr lang="en-US" b="1" i="1">
                <a:latin typeface="Tenorite" panose="00000500000000000000" pitchFamily="2" charset="0"/>
              </a:rPr>
              <a:t> </a:t>
            </a:r>
            <a:r>
              <a:rPr lang="en-US" b="1" i="1" err="1">
                <a:latin typeface="Tenorite" panose="00000500000000000000" pitchFamily="2" charset="0"/>
              </a:rPr>
              <a:t>nicippe</a:t>
            </a:r>
            <a:r>
              <a:rPr lang="en-US" b="1" i="1">
                <a:latin typeface="Tenorite" panose="00000500000000000000" pitchFamily="2" charset="0"/>
              </a:rPr>
              <a:t> </a:t>
            </a:r>
            <a:r>
              <a:rPr lang="en-US" b="1">
                <a:latin typeface="Tenorite" panose="00000500000000000000" pitchFamily="2" charset="0"/>
              </a:rPr>
              <a:t>Sleepy Orange </a:t>
            </a:r>
            <a:r>
              <a:rPr lang="en-US">
                <a:latin typeface="Tenorite" panose="00000500000000000000" pitchFamily="2" charset="0"/>
              </a:rPr>
              <a:t>butterfly male/female comparison by Vitaly Charny, alabama.butterflyatlas.usf.edu</a:t>
            </a:r>
          </a:p>
        </p:txBody>
      </p:sp>
    </p:spTree>
    <p:extLst>
      <p:ext uri="{BB962C8B-B14F-4D97-AF65-F5344CB8AC3E}">
        <p14:creationId xmlns:p14="http://schemas.microsoft.com/office/powerpoint/2010/main" val="154518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the world with different colored spots&#10;&#10;Description automatically generated">
            <a:extLst>
              <a:ext uri="{FF2B5EF4-FFF2-40B4-BE49-F238E27FC236}">
                <a16:creationId xmlns:a16="http://schemas.microsoft.com/office/drawing/2014/main" id="{A5DFC287-B2F5-B2CF-FC37-40890B15D0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6483" y="51992"/>
            <a:ext cx="4756312" cy="3301697"/>
          </a:xfrm>
          <a:prstGeom prst="rect">
            <a:avLst/>
          </a:prstGeom>
        </p:spPr>
      </p:pic>
      <p:pic>
        <p:nvPicPr>
          <p:cNvPr id="3" name="Picture 2" descr="A close up of a plant&#10;&#10;Description automatically generated">
            <a:extLst>
              <a:ext uri="{FF2B5EF4-FFF2-40B4-BE49-F238E27FC236}">
                <a16:creationId xmlns:a16="http://schemas.microsoft.com/office/drawing/2014/main" id="{8F5333CE-9559-B8BB-0735-55B956A3F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639" y="4077257"/>
            <a:ext cx="3707657" cy="2780743"/>
          </a:xfrm>
          <a:prstGeom prst="rect">
            <a:avLst/>
          </a:prstGeom>
        </p:spPr>
      </p:pic>
      <p:pic>
        <p:nvPicPr>
          <p:cNvPr id="7" name="Picture 6" descr="A close-up of a tree stump&#10;&#10;Description automatically generated">
            <a:extLst>
              <a:ext uri="{FF2B5EF4-FFF2-40B4-BE49-F238E27FC236}">
                <a16:creationId xmlns:a16="http://schemas.microsoft.com/office/drawing/2014/main" id="{F9261C85-2FC3-8487-A505-B79D1A9810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 y="4068180"/>
            <a:ext cx="3925997" cy="2944497"/>
          </a:xfrm>
          <a:prstGeom prst="rect">
            <a:avLst/>
          </a:prstGeom>
        </p:spPr>
      </p:pic>
      <p:pic>
        <p:nvPicPr>
          <p:cNvPr id="9" name="Picture 8" descr="A close up of a green leaf&#10;&#10;Description automatically generated">
            <a:extLst>
              <a:ext uri="{FF2B5EF4-FFF2-40B4-BE49-F238E27FC236}">
                <a16:creationId xmlns:a16="http://schemas.microsoft.com/office/drawing/2014/main" id="{5D78B93A-EEE3-0456-3593-2BC0CE9BA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0874" y="4077257"/>
            <a:ext cx="2153608" cy="2871477"/>
          </a:xfrm>
          <a:prstGeom prst="rect">
            <a:avLst/>
          </a:prstGeom>
        </p:spPr>
      </p:pic>
      <p:sp>
        <p:nvSpPr>
          <p:cNvPr id="10" name="TextBox 9">
            <a:extLst>
              <a:ext uri="{FF2B5EF4-FFF2-40B4-BE49-F238E27FC236}">
                <a16:creationId xmlns:a16="http://schemas.microsoft.com/office/drawing/2014/main" id="{3D76A0EF-C5EC-10AA-8E94-BC626B4C74DD}"/>
              </a:ext>
            </a:extLst>
          </p:cNvPr>
          <p:cNvSpPr txBox="1"/>
          <p:nvPr/>
        </p:nvSpPr>
        <p:spPr>
          <a:xfrm>
            <a:off x="280776" y="617444"/>
            <a:ext cx="3855707" cy="3046988"/>
          </a:xfrm>
          <a:prstGeom prst="rect">
            <a:avLst/>
          </a:prstGeom>
          <a:noFill/>
        </p:spPr>
        <p:txBody>
          <a:bodyPr wrap="square" rtlCol="0">
            <a:spAutoFit/>
          </a:bodyPr>
          <a:lstStyle/>
          <a:p>
            <a:r>
              <a:rPr lang="en-US" sz="2400" b="1" i="1" err="1">
                <a:latin typeface="Times New Roman" panose="02020603050405020304" pitchFamily="18" charset="0"/>
                <a:cs typeface="Times New Roman" panose="02020603050405020304" pitchFamily="18" charset="0"/>
              </a:rPr>
              <a:t>Pleopeltis</a:t>
            </a:r>
            <a:r>
              <a:rPr lang="en-US" sz="2400" b="1" i="1">
                <a:latin typeface="Times New Roman" panose="02020603050405020304" pitchFamily="18" charset="0"/>
                <a:cs typeface="Times New Roman" panose="02020603050405020304" pitchFamily="18" charset="0"/>
              </a:rPr>
              <a:t> </a:t>
            </a:r>
            <a:r>
              <a:rPr lang="en-US" sz="2400" b="1" i="1" err="1">
                <a:latin typeface="Times New Roman" panose="02020603050405020304" pitchFamily="18" charset="0"/>
                <a:cs typeface="Times New Roman" panose="02020603050405020304" pitchFamily="18" charset="0"/>
              </a:rPr>
              <a:t>polypodioides</a:t>
            </a:r>
            <a:endParaRPr lang="en-US" sz="2400" b="1" i="1">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Resurrection Fern</a:t>
            </a:r>
          </a:p>
          <a:p>
            <a:r>
              <a:rPr lang="en-US">
                <a:latin typeface="Times New Roman" panose="02020603050405020304" pitchFamily="18" charset="0"/>
                <a:cs typeface="Times New Roman" panose="02020603050405020304" pitchFamily="18" charset="0"/>
              </a:rPr>
              <a:t>is a harmless epiphyte or air plant.</a:t>
            </a:r>
          </a:p>
          <a:p>
            <a:r>
              <a:rPr lang="en-US">
                <a:latin typeface="Times New Roman" panose="02020603050405020304" pitchFamily="18" charset="0"/>
                <a:cs typeface="Times New Roman" panose="02020603050405020304" pitchFamily="18" charset="0"/>
              </a:rPr>
              <a:t>It is not a parasite.</a:t>
            </a:r>
          </a:p>
          <a:p>
            <a:r>
              <a:rPr lang="en-US">
                <a:latin typeface="Times New Roman" panose="02020603050405020304" pitchFamily="18" charset="0"/>
                <a:cs typeface="Times New Roman" panose="02020603050405020304" pitchFamily="18" charset="0"/>
              </a:rPr>
              <a:t>It can grow on the ground or on rocks</a:t>
            </a:r>
          </a:p>
          <a:p>
            <a:r>
              <a:rPr lang="en-US">
                <a:latin typeface="Times New Roman" panose="02020603050405020304" pitchFamily="18" charset="0"/>
                <a:cs typeface="Times New Roman" panose="02020603050405020304" pitchFamily="18" charset="0"/>
              </a:rPr>
              <a:t>It </a:t>
            </a:r>
            <a:r>
              <a:rPr lang="en-US" b="1">
                <a:latin typeface="Times New Roman" panose="02020603050405020304" pitchFamily="18" charset="0"/>
                <a:cs typeface="Times New Roman" panose="02020603050405020304" pitchFamily="18" charset="0"/>
              </a:rPr>
              <a:t>reproduces by spores </a:t>
            </a:r>
            <a:r>
              <a:rPr lang="en-US">
                <a:latin typeface="Times New Roman" panose="02020603050405020304" pitchFamily="18" charset="0"/>
                <a:cs typeface="Times New Roman" panose="02020603050405020304" pitchFamily="18" charset="0"/>
              </a:rPr>
              <a:t>in sporangia.</a:t>
            </a:r>
          </a:p>
          <a:p>
            <a:r>
              <a:rPr lang="en-US">
                <a:latin typeface="Times New Roman" panose="02020603050405020304" pitchFamily="18" charset="0"/>
                <a:cs typeface="Times New Roman" panose="02020603050405020304" pitchFamily="18" charset="0"/>
              </a:rPr>
              <a:t>on the undersides of leaves.</a:t>
            </a:r>
          </a:p>
          <a:p>
            <a:r>
              <a:rPr lang="en-US" b="1">
                <a:latin typeface="Times New Roman" panose="02020603050405020304" pitchFamily="18" charset="0"/>
                <a:cs typeface="Times New Roman" panose="02020603050405020304" pitchFamily="18" charset="0"/>
              </a:rPr>
              <a:t>Widespread</a:t>
            </a:r>
            <a:r>
              <a:rPr lang="en-US">
                <a:latin typeface="Times New Roman" panose="02020603050405020304" pitchFamily="18" charset="0"/>
                <a:cs typeface="Times New Roman" panose="02020603050405020304" pitchFamily="18" charset="0"/>
              </a:rPr>
              <a:t> in the SE USA, Mexico,</a:t>
            </a:r>
          </a:p>
          <a:p>
            <a:r>
              <a:rPr lang="en-US">
                <a:latin typeface="Times New Roman" panose="02020603050405020304" pitchFamily="18" charset="0"/>
                <a:cs typeface="Times New Roman" panose="02020603050405020304" pitchFamily="18" charset="0"/>
              </a:rPr>
              <a:t>Central- and South America,</a:t>
            </a:r>
          </a:p>
          <a:p>
            <a:r>
              <a:rPr lang="en-US">
                <a:latin typeface="Times New Roman" panose="02020603050405020304" pitchFamily="18" charset="0"/>
                <a:cs typeface="Times New Roman" panose="02020603050405020304" pitchFamily="18" charset="0"/>
              </a:rPr>
              <a:t>Caribbean Islands and Africa. </a:t>
            </a:r>
          </a:p>
        </p:txBody>
      </p:sp>
      <p:pic>
        <p:nvPicPr>
          <p:cNvPr id="12" name="Picture 11">
            <a:extLst>
              <a:ext uri="{FF2B5EF4-FFF2-40B4-BE49-F238E27FC236}">
                <a16:creationId xmlns:a16="http://schemas.microsoft.com/office/drawing/2014/main" id="{2E8684CA-9E0A-4B73-8377-6D49BBD3D7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62619" y="51993"/>
            <a:ext cx="3217007" cy="3328288"/>
          </a:xfrm>
          <a:prstGeom prst="rect">
            <a:avLst/>
          </a:prstGeom>
        </p:spPr>
      </p:pic>
      <p:sp>
        <p:nvSpPr>
          <p:cNvPr id="13" name="TextBox 12">
            <a:extLst>
              <a:ext uri="{FF2B5EF4-FFF2-40B4-BE49-F238E27FC236}">
                <a16:creationId xmlns:a16="http://schemas.microsoft.com/office/drawing/2014/main" id="{4859BEFA-7B0E-A021-BCA7-75EB9308718E}"/>
              </a:ext>
            </a:extLst>
          </p:cNvPr>
          <p:cNvSpPr txBox="1"/>
          <p:nvPr/>
        </p:nvSpPr>
        <p:spPr>
          <a:xfrm>
            <a:off x="9067761" y="3356655"/>
            <a:ext cx="3006721" cy="307777"/>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Range map from Wildsouthflorida.com</a:t>
            </a:r>
          </a:p>
        </p:txBody>
      </p:sp>
      <p:pic>
        <p:nvPicPr>
          <p:cNvPr id="17" name="Picture 16" descr="A close up of a fern leaf&#10;&#10;Description automatically generated">
            <a:extLst>
              <a:ext uri="{FF2B5EF4-FFF2-40B4-BE49-F238E27FC236}">
                <a16:creationId xmlns:a16="http://schemas.microsoft.com/office/drawing/2014/main" id="{E355CF70-521A-250E-0CF5-1F1782CA9F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9611133" y="4444185"/>
            <a:ext cx="2935419" cy="2201565"/>
          </a:xfrm>
          <a:prstGeom prst="rect">
            <a:avLst/>
          </a:prstGeom>
        </p:spPr>
      </p:pic>
      <p:sp>
        <p:nvSpPr>
          <p:cNvPr id="18" name="TextBox 17">
            <a:extLst>
              <a:ext uri="{FF2B5EF4-FFF2-40B4-BE49-F238E27FC236}">
                <a16:creationId xmlns:a16="http://schemas.microsoft.com/office/drawing/2014/main" id="{6E89967F-1459-7CB5-5DC0-55B20C95D0F5}"/>
              </a:ext>
            </a:extLst>
          </p:cNvPr>
          <p:cNvSpPr txBox="1"/>
          <p:nvPr/>
        </p:nvSpPr>
        <p:spPr>
          <a:xfrm>
            <a:off x="4979810" y="3379067"/>
            <a:ext cx="2661306" cy="307777"/>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Range map from Researchgate.net</a:t>
            </a:r>
          </a:p>
        </p:txBody>
      </p:sp>
    </p:spTree>
    <p:extLst>
      <p:ext uri="{BB962C8B-B14F-4D97-AF65-F5344CB8AC3E}">
        <p14:creationId xmlns:p14="http://schemas.microsoft.com/office/powerpoint/2010/main" val="4057710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AD13-8252-AF35-9FE9-F0D86C3E6C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614" y="89647"/>
            <a:ext cx="9237760" cy="5593977"/>
          </a:xfrm>
          <a:prstGeom prst="rect">
            <a:avLst/>
          </a:prstGeom>
        </p:spPr>
      </p:pic>
      <p:sp>
        <p:nvSpPr>
          <p:cNvPr id="4" name="TextBox 3">
            <a:extLst>
              <a:ext uri="{FF2B5EF4-FFF2-40B4-BE49-F238E27FC236}">
                <a16:creationId xmlns:a16="http://schemas.microsoft.com/office/drawing/2014/main" id="{EB763C02-C21F-6CA7-E371-AEB4003B4FBF}"/>
              </a:ext>
            </a:extLst>
          </p:cNvPr>
          <p:cNvSpPr txBox="1"/>
          <p:nvPr/>
        </p:nvSpPr>
        <p:spPr>
          <a:xfrm>
            <a:off x="8081753" y="536539"/>
            <a:ext cx="2554802" cy="369332"/>
          </a:xfrm>
          <a:prstGeom prst="rect">
            <a:avLst/>
          </a:prstGeom>
          <a:noFill/>
        </p:spPr>
        <p:txBody>
          <a:bodyPr wrap="none" rtlCol="0">
            <a:spAutoFit/>
          </a:bodyPr>
          <a:lstStyle/>
          <a:p>
            <a:r>
              <a:rPr lang="en-US" b="1"/>
              <a:t>Diagram from Study.com</a:t>
            </a:r>
          </a:p>
        </p:txBody>
      </p:sp>
      <p:sp>
        <p:nvSpPr>
          <p:cNvPr id="5" name="TextBox 4">
            <a:extLst>
              <a:ext uri="{FF2B5EF4-FFF2-40B4-BE49-F238E27FC236}">
                <a16:creationId xmlns:a16="http://schemas.microsoft.com/office/drawing/2014/main" id="{19501B68-15DC-FF29-05B4-31F84C91BC7E}"/>
              </a:ext>
            </a:extLst>
          </p:cNvPr>
          <p:cNvSpPr txBox="1"/>
          <p:nvPr/>
        </p:nvSpPr>
        <p:spPr>
          <a:xfrm>
            <a:off x="2073071" y="5415574"/>
            <a:ext cx="8045857" cy="1200329"/>
          </a:xfrm>
          <a:prstGeom prst="rect">
            <a:avLst/>
          </a:prstGeom>
          <a:noFill/>
        </p:spPr>
        <p:txBody>
          <a:bodyPr wrap="none" rtlCol="0">
            <a:spAutoFit/>
          </a:bodyPr>
          <a:lstStyle/>
          <a:p>
            <a:pPr algn="ctr"/>
            <a:r>
              <a:rPr lang="en-US" b="1">
                <a:latin typeface="Times New Roman" panose="02020603050405020304" pitchFamily="18" charset="0"/>
                <a:cs typeface="Times New Roman" panose="02020603050405020304" pitchFamily="18" charset="0"/>
              </a:rPr>
              <a:t>Flowering plants </a:t>
            </a:r>
            <a:r>
              <a:rPr lang="en-US">
                <a:latin typeface="Times New Roman" panose="02020603050405020304" pitchFamily="18" charset="0"/>
                <a:cs typeface="Times New Roman" panose="02020603050405020304" pitchFamily="18" charset="0"/>
              </a:rPr>
              <a:t>are </a:t>
            </a:r>
            <a:r>
              <a:rPr lang="en-US" b="1">
                <a:latin typeface="Times New Roman" panose="02020603050405020304" pitchFamily="18" charset="0"/>
                <a:cs typeface="Times New Roman" panose="02020603050405020304" pitchFamily="18" charset="0"/>
              </a:rPr>
              <a:t>angiosperms</a:t>
            </a:r>
            <a:r>
              <a:rPr lang="en-US">
                <a:latin typeface="Times New Roman" panose="02020603050405020304" pitchFamily="18" charset="0"/>
                <a:cs typeface="Times New Roman" panose="02020603050405020304" pitchFamily="18" charset="0"/>
              </a:rPr>
              <a:t> that evolved after gymnosperms and ferns.</a:t>
            </a:r>
          </a:p>
          <a:p>
            <a:pPr algn="ctr"/>
            <a:r>
              <a:rPr lang="en-US" b="1">
                <a:latin typeface="Times New Roman" panose="02020603050405020304" pitchFamily="18" charset="0"/>
                <a:cs typeface="Times New Roman" panose="02020603050405020304" pitchFamily="18" charset="0"/>
              </a:rPr>
              <a:t>Perfect flowers </a:t>
            </a:r>
            <a:r>
              <a:rPr lang="en-US">
                <a:latin typeface="Times New Roman" panose="02020603050405020304" pitchFamily="18" charset="0"/>
                <a:cs typeface="Times New Roman" panose="02020603050405020304" pitchFamily="18" charset="0"/>
              </a:rPr>
              <a:t>have both male and female sex cells (gametes) that attract each other.</a:t>
            </a:r>
          </a:p>
          <a:p>
            <a:pPr algn="ctr"/>
            <a:r>
              <a:rPr lang="en-US" b="1">
                <a:latin typeface="Times New Roman" panose="02020603050405020304" pitchFamily="18" charset="0"/>
                <a:cs typeface="Times New Roman" panose="02020603050405020304" pitchFamily="18" charset="0"/>
              </a:rPr>
              <a:t>Imperfect flowers</a:t>
            </a:r>
            <a:r>
              <a:rPr lang="en-US">
                <a:latin typeface="Times New Roman" panose="02020603050405020304" pitchFamily="18" charset="0"/>
                <a:cs typeface="Times New Roman" panose="02020603050405020304" pitchFamily="18" charset="0"/>
              </a:rPr>
              <a:t> lack either the male or female parts.</a:t>
            </a:r>
          </a:p>
          <a:p>
            <a:pPr algn="ctr"/>
            <a:r>
              <a:rPr lang="en-US">
                <a:latin typeface="Times New Roman" panose="02020603050405020304" pitchFamily="18" charset="0"/>
                <a:cs typeface="Times New Roman" panose="02020603050405020304" pitchFamily="18" charset="0"/>
              </a:rPr>
              <a:t>Seeds develop in ovaries, fruits and/or nuts.</a:t>
            </a:r>
          </a:p>
        </p:txBody>
      </p:sp>
      <p:sp>
        <p:nvSpPr>
          <p:cNvPr id="6" name="TextBox 5">
            <a:extLst>
              <a:ext uri="{FF2B5EF4-FFF2-40B4-BE49-F238E27FC236}">
                <a16:creationId xmlns:a16="http://schemas.microsoft.com/office/drawing/2014/main" id="{A797AC42-84AE-DE28-01CF-41B4EB119587}"/>
              </a:ext>
            </a:extLst>
          </p:cNvPr>
          <p:cNvSpPr txBox="1"/>
          <p:nvPr/>
        </p:nvSpPr>
        <p:spPr>
          <a:xfrm>
            <a:off x="2832846" y="367262"/>
            <a:ext cx="1473480" cy="369332"/>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Female parts</a:t>
            </a:r>
          </a:p>
        </p:txBody>
      </p:sp>
      <p:sp>
        <p:nvSpPr>
          <p:cNvPr id="7" name="TextBox 6">
            <a:extLst>
              <a:ext uri="{FF2B5EF4-FFF2-40B4-BE49-F238E27FC236}">
                <a16:creationId xmlns:a16="http://schemas.microsoft.com/office/drawing/2014/main" id="{FEE65C58-EF00-8BB1-AB8D-5EADE4789C69}"/>
              </a:ext>
            </a:extLst>
          </p:cNvPr>
          <p:cNvSpPr txBox="1"/>
          <p:nvPr/>
        </p:nvSpPr>
        <p:spPr>
          <a:xfrm>
            <a:off x="8247528" y="4893406"/>
            <a:ext cx="1255472" cy="369332"/>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Male parts</a:t>
            </a:r>
          </a:p>
        </p:txBody>
      </p:sp>
      <p:sp>
        <p:nvSpPr>
          <p:cNvPr id="2" name="TextBox 1">
            <a:extLst>
              <a:ext uri="{FF2B5EF4-FFF2-40B4-BE49-F238E27FC236}">
                <a16:creationId xmlns:a16="http://schemas.microsoft.com/office/drawing/2014/main" id="{55A1CBF3-4869-BA59-AD38-B70E4D4961C4}"/>
              </a:ext>
            </a:extLst>
          </p:cNvPr>
          <p:cNvSpPr txBox="1"/>
          <p:nvPr/>
        </p:nvSpPr>
        <p:spPr>
          <a:xfrm>
            <a:off x="1508614" y="3998259"/>
            <a:ext cx="212610" cy="806823"/>
          </a:xfrm>
          <a:prstGeom prst="rect">
            <a:avLst/>
          </a:prstGeom>
          <a:solidFill>
            <a:schemeClr val="bg1"/>
          </a:solidFill>
        </p:spPr>
        <p:txBody>
          <a:bodyPr wrap="square" rtlCol="0">
            <a:spAutoFit/>
          </a:bodyPr>
          <a:lstStyle/>
          <a:p>
            <a:endParaRPr lang="en-US">
              <a:solidFill>
                <a:schemeClr val="bg1"/>
              </a:solidFill>
            </a:endParaRPr>
          </a:p>
        </p:txBody>
      </p:sp>
    </p:spTree>
    <p:extLst>
      <p:ext uri="{BB962C8B-B14F-4D97-AF65-F5344CB8AC3E}">
        <p14:creationId xmlns:p14="http://schemas.microsoft.com/office/powerpoint/2010/main" val="100532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CB3F3B-D2CE-6908-4177-1F5569C50B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94288" y="1053"/>
            <a:ext cx="3097712" cy="2956906"/>
          </a:xfrm>
          <a:prstGeom prst="rect">
            <a:avLst/>
          </a:prstGeom>
        </p:spPr>
      </p:pic>
      <p:pic>
        <p:nvPicPr>
          <p:cNvPr id="4" name="Picture 3">
            <a:extLst>
              <a:ext uri="{FF2B5EF4-FFF2-40B4-BE49-F238E27FC236}">
                <a16:creationId xmlns:a16="http://schemas.microsoft.com/office/drawing/2014/main" id="{C44B4D82-6E90-94DE-0A98-18CD9A3372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6992" cy="6858000"/>
          </a:xfrm>
          <a:prstGeom prst="rect">
            <a:avLst/>
          </a:prstGeom>
        </p:spPr>
      </p:pic>
      <p:sp>
        <p:nvSpPr>
          <p:cNvPr id="2" name="TextBox 1">
            <a:extLst>
              <a:ext uri="{FF2B5EF4-FFF2-40B4-BE49-F238E27FC236}">
                <a16:creationId xmlns:a16="http://schemas.microsoft.com/office/drawing/2014/main" id="{6615ABF1-EBC2-C124-4FEF-25967FF0384C}"/>
              </a:ext>
            </a:extLst>
          </p:cNvPr>
          <p:cNvSpPr txBox="1"/>
          <p:nvPr/>
        </p:nvSpPr>
        <p:spPr>
          <a:xfrm>
            <a:off x="3097713" y="0"/>
            <a:ext cx="6153608" cy="338554"/>
          </a:xfrm>
          <a:prstGeom prst="rect">
            <a:avLst/>
          </a:prstGeom>
          <a:noFill/>
        </p:spPr>
        <p:txBody>
          <a:bodyPr wrap="none" rtlCol="0">
            <a:spAutoFit/>
          </a:bodyPr>
          <a:lstStyle/>
          <a:p>
            <a:pPr algn="l"/>
            <a:r>
              <a:rPr lang="en-US" sz="1600" b="1" i="0" u="none" strike="noStrike">
                <a:solidFill>
                  <a:srgbClr val="0021A5"/>
                </a:solidFill>
                <a:effectLst/>
                <a:latin typeface="Times New Roman" panose="02020603050405020304" pitchFamily="18" charset="0"/>
                <a:cs typeface="Times New Roman" panose="02020603050405020304" pitchFamily="18" charset="0"/>
                <a:hlinkClick r:id="rId4"/>
              </a:rPr>
              <a:t>USDA Plant Hardiness Zone Interactive Map - with zip code search</a:t>
            </a:r>
            <a:r>
              <a:rPr lang="en-US" sz="1600" b="1" i="0">
                <a:solidFill>
                  <a:srgbClr val="343741"/>
                </a:solidFill>
                <a:effectLst/>
                <a:latin typeface="Times New Roman" panose="02020603050405020304" pitchFamily="18" charset="0"/>
                <a:cs typeface="Times New Roman" panose="02020603050405020304" pitchFamily="18" charset="0"/>
              </a:rPr>
              <a:t> </a:t>
            </a:r>
            <a:endParaRPr lang="en-US" sz="16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84BEDC8-7157-899B-EED9-40D6576EB851}"/>
              </a:ext>
            </a:extLst>
          </p:cNvPr>
          <p:cNvSpPr txBox="1"/>
          <p:nvPr/>
        </p:nvSpPr>
        <p:spPr>
          <a:xfrm>
            <a:off x="9251321" y="1780743"/>
            <a:ext cx="1883657" cy="1015663"/>
          </a:xfrm>
          <a:prstGeom prst="rect">
            <a:avLst/>
          </a:prstGeom>
          <a:noFill/>
        </p:spPr>
        <p:txBody>
          <a:bodyPr wrap="none" rtlCol="0">
            <a:spAutoFit/>
          </a:bodyPr>
          <a:lstStyle/>
          <a:p>
            <a:r>
              <a:rPr lang="en-US" sz="1200" b="0" i="0">
                <a:effectLst/>
                <a:latin typeface="Times New Roman" panose="02020603050405020304" pitchFamily="18" charset="0"/>
                <a:cs typeface="Times New Roman" panose="02020603050405020304" pitchFamily="18" charset="0"/>
              </a:rPr>
              <a:t>Plant Hardiness Zones</a:t>
            </a:r>
            <a:br>
              <a:rPr lang="en-US" sz="1200" b="0" i="0">
                <a:effectLst/>
                <a:latin typeface="Times New Roman" panose="02020603050405020304" pitchFamily="18" charset="0"/>
                <a:cs typeface="Times New Roman" panose="02020603050405020304" pitchFamily="18" charset="0"/>
              </a:rPr>
            </a:br>
            <a:r>
              <a:rPr lang="en-US" sz="1200" b="0" i="0">
                <a:effectLst/>
                <a:latin typeface="Times New Roman" panose="02020603050405020304" pitchFamily="18" charset="0"/>
                <a:cs typeface="Times New Roman" panose="02020603050405020304" pitchFamily="18" charset="0"/>
              </a:rPr>
              <a:t>© 2023</a:t>
            </a:r>
            <a:br>
              <a:rPr lang="en-US" sz="1200" b="0" i="0">
                <a:effectLst/>
                <a:latin typeface="Times New Roman" panose="02020603050405020304" pitchFamily="18" charset="0"/>
                <a:cs typeface="Times New Roman" panose="02020603050405020304" pitchFamily="18" charset="0"/>
              </a:rPr>
            </a:br>
            <a:r>
              <a:rPr lang="en-US" sz="1200" b="0" i="0" u="none" strike="noStrike">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University of Florida</a:t>
            </a:r>
            <a:r>
              <a:rPr lang="en-US" sz="1200" b="0" i="0">
                <a:effectLst/>
                <a:latin typeface="Times New Roman" panose="02020603050405020304" pitchFamily="18" charset="0"/>
                <a:cs typeface="Times New Roman" panose="02020603050405020304" pitchFamily="18" charset="0"/>
              </a:rPr>
              <a:t>, </a:t>
            </a:r>
            <a:r>
              <a:rPr lang="en-US" sz="1200" b="0" i="0" u="none" strike="noStrike">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IFAS</a:t>
            </a:r>
            <a:br>
              <a:rPr lang="en-US" sz="1200" u="none" strike="noStrike">
                <a:latin typeface="Times New Roman" panose="02020603050405020304" pitchFamily="18" charset="0"/>
                <a:cs typeface="Times New Roman" panose="02020603050405020304" pitchFamily="18" charset="0"/>
              </a:rPr>
            </a:br>
            <a:r>
              <a:rPr lang="en-US" sz="1200" b="0" i="0">
                <a:effectLst/>
                <a:latin typeface="Times New Roman" panose="02020603050405020304" pitchFamily="18" charset="0"/>
                <a:cs typeface="Times New Roman" panose="02020603050405020304" pitchFamily="18" charset="0"/>
              </a:rPr>
              <a:t>Last Modified:</a:t>
            </a:r>
            <a:br>
              <a:rPr lang="en-US" sz="1200" b="0" i="0">
                <a:effectLst/>
                <a:latin typeface="Times New Roman" panose="02020603050405020304" pitchFamily="18" charset="0"/>
                <a:cs typeface="Times New Roman" panose="02020603050405020304" pitchFamily="18" charset="0"/>
              </a:rPr>
            </a:br>
            <a:r>
              <a:rPr lang="en-US" sz="1200" b="0" i="0">
                <a:effectLst/>
                <a:latin typeface="Times New Roman" panose="02020603050405020304" pitchFamily="18" charset="0"/>
                <a:cs typeface="Times New Roman" panose="02020603050405020304" pitchFamily="18" charset="0"/>
              </a:rPr>
              <a:t>12 Jan 2023 09:45:05 EST</a:t>
            </a:r>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26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 in a backyard&#10;&#10;Description automatically generated">
            <a:extLst>
              <a:ext uri="{FF2B5EF4-FFF2-40B4-BE49-F238E27FC236}">
                <a16:creationId xmlns:a16="http://schemas.microsoft.com/office/drawing/2014/main" id="{2B9E26F1-C3FE-3B3C-45C4-B8FF46522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24125"/>
            <a:ext cx="3250406" cy="4333875"/>
          </a:xfrm>
          <a:prstGeom prst="rect">
            <a:avLst/>
          </a:prstGeom>
        </p:spPr>
      </p:pic>
      <p:pic>
        <p:nvPicPr>
          <p:cNvPr id="6" name="Picture 5" descr="A close-up of a palm tree&#10;&#10;Description automatically generated">
            <a:extLst>
              <a:ext uri="{FF2B5EF4-FFF2-40B4-BE49-F238E27FC236}">
                <a16:creationId xmlns:a16="http://schemas.microsoft.com/office/drawing/2014/main" id="{070768BA-6667-F5B9-876F-7939AFB38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2724" y="2524121"/>
            <a:ext cx="3250407" cy="4333876"/>
          </a:xfrm>
          <a:prstGeom prst="rect">
            <a:avLst/>
          </a:prstGeom>
        </p:spPr>
      </p:pic>
      <p:pic>
        <p:nvPicPr>
          <p:cNvPr id="11" name="Picture 10" descr="A plant with green berries&#10;&#10;Description automatically generated with medium confidence">
            <a:extLst>
              <a:ext uri="{FF2B5EF4-FFF2-40B4-BE49-F238E27FC236}">
                <a16:creationId xmlns:a16="http://schemas.microsoft.com/office/drawing/2014/main" id="{1109D1E3-E4DF-E306-D3ED-C20EA67E1A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103716" y="3065854"/>
            <a:ext cx="4333877" cy="3250408"/>
          </a:xfrm>
          <a:prstGeom prst="rect">
            <a:avLst/>
          </a:prstGeom>
        </p:spPr>
      </p:pic>
      <p:pic>
        <p:nvPicPr>
          <p:cNvPr id="13" name="Picture 12" descr="A close-up of a plant&#10;&#10;Description automatically generated">
            <a:extLst>
              <a:ext uri="{FF2B5EF4-FFF2-40B4-BE49-F238E27FC236}">
                <a16:creationId xmlns:a16="http://schemas.microsoft.com/office/drawing/2014/main" id="{EC7F5545-507F-FFAD-1AC5-FDD101E7B8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9474725" y="502779"/>
            <a:ext cx="3256383" cy="2250821"/>
          </a:xfrm>
          <a:prstGeom prst="rect">
            <a:avLst/>
          </a:prstGeom>
        </p:spPr>
      </p:pic>
      <p:pic>
        <p:nvPicPr>
          <p:cNvPr id="15" name="Picture 14" descr="Close-up of a palm tree leaf&#10;&#10;Description automatically generated">
            <a:extLst>
              <a:ext uri="{FF2B5EF4-FFF2-40B4-BE49-F238E27FC236}">
                <a16:creationId xmlns:a16="http://schemas.microsoft.com/office/drawing/2014/main" id="{FCCE1497-1C40-F672-A13E-43A0BE4721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9366351" y="3960845"/>
            <a:ext cx="3508310" cy="2286000"/>
          </a:xfrm>
          <a:prstGeom prst="rect">
            <a:avLst/>
          </a:prstGeom>
        </p:spPr>
      </p:pic>
      <p:pic>
        <p:nvPicPr>
          <p:cNvPr id="17" name="Picture 16" descr="A close-up of a palm tree&#10;&#10;Description automatically generated">
            <a:extLst>
              <a:ext uri="{FF2B5EF4-FFF2-40B4-BE49-F238E27FC236}">
                <a16:creationId xmlns:a16="http://schemas.microsoft.com/office/drawing/2014/main" id="{8C1842FE-9385-6851-D6B4-A2DFD4184E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83" y="0"/>
            <a:ext cx="3136903" cy="2352677"/>
          </a:xfrm>
          <a:prstGeom prst="rect">
            <a:avLst/>
          </a:prstGeom>
        </p:spPr>
      </p:pic>
      <p:sp>
        <p:nvSpPr>
          <p:cNvPr id="20" name="TextBox 19">
            <a:extLst>
              <a:ext uri="{FF2B5EF4-FFF2-40B4-BE49-F238E27FC236}">
                <a16:creationId xmlns:a16="http://schemas.microsoft.com/office/drawing/2014/main" id="{FC179717-B369-73C1-81D9-63BA9F160625}"/>
              </a:ext>
            </a:extLst>
          </p:cNvPr>
          <p:cNvSpPr txBox="1"/>
          <p:nvPr/>
        </p:nvSpPr>
        <p:spPr>
          <a:xfrm>
            <a:off x="171295" y="1976736"/>
            <a:ext cx="3005776" cy="307777"/>
          </a:xfrm>
          <a:prstGeom prst="rect">
            <a:avLst/>
          </a:prstGeom>
          <a:noFill/>
        </p:spPr>
        <p:txBody>
          <a:bodyPr wrap="square" rtlCol="0">
            <a:spAutoFit/>
          </a:bodyPr>
          <a:lstStyle/>
          <a:p>
            <a:r>
              <a:rPr lang="en-US" sz="1400" b="1">
                <a:latin typeface="Times New Roman" panose="02020603050405020304" pitchFamily="18" charset="0"/>
                <a:cs typeface="Times New Roman" panose="02020603050405020304" pitchFamily="18" charset="0"/>
              </a:rPr>
              <a:t>Green Saw Palmetto </a:t>
            </a:r>
            <a:r>
              <a:rPr lang="en-US" sz="1400" b="1" i="1" err="1">
                <a:latin typeface="Times New Roman" panose="02020603050405020304" pitchFamily="18" charset="0"/>
                <a:cs typeface="Times New Roman" panose="02020603050405020304" pitchFamily="18" charset="0"/>
              </a:rPr>
              <a:t>Serenoa</a:t>
            </a:r>
            <a:r>
              <a:rPr lang="en-US" sz="1400" b="1" i="1">
                <a:latin typeface="Times New Roman" panose="02020603050405020304" pitchFamily="18" charset="0"/>
                <a:cs typeface="Times New Roman" panose="02020603050405020304" pitchFamily="18" charset="0"/>
              </a:rPr>
              <a:t> repens</a:t>
            </a:r>
            <a:endParaRPr lang="en-US" sz="1400" b="1">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1412439-B8B8-66B1-D5B0-689620AB3D3A}"/>
              </a:ext>
            </a:extLst>
          </p:cNvPr>
          <p:cNvSpPr txBox="1"/>
          <p:nvPr/>
        </p:nvSpPr>
        <p:spPr>
          <a:xfrm>
            <a:off x="1840247" y="2487359"/>
            <a:ext cx="1499000" cy="830997"/>
          </a:xfrm>
          <a:prstGeom prst="rect">
            <a:avLst/>
          </a:prstGeom>
          <a:noFill/>
        </p:spPr>
        <p:txBody>
          <a:bodyPr wrap="none" rtlCol="0">
            <a:spAutoFit/>
          </a:bodyPr>
          <a:lstStyle/>
          <a:p>
            <a:r>
              <a:rPr lang="en-US" sz="1600" b="1">
                <a:latin typeface="Times New Roman" panose="02020603050405020304" pitchFamily="18" charset="0"/>
                <a:cs typeface="Times New Roman" panose="02020603050405020304" pitchFamily="18" charset="0"/>
              </a:rPr>
              <a:t>Sabal palm</a:t>
            </a:r>
            <a:br>
              <a:rPr lang="en-US" sz="1600" b="1">
                <a:latin typeface="Times New Roman" panose="02020603050405020304" pitchFamily="18" charset="0"/>
                <a:cs typeface="Times New Roman" panose="02020603050405020304" pitchFamily="18" charset="0"/>
              </a:rPr>
            </a:br>
            <a:r>
              <a:rPr lang="en-US" sz="1600" b="1" i="1">
                <a:latin typeface="Times New Roman" panose="02020603050405020304" pitchFamily="18" charset="0"/>
                <a:cs typeface="Times New Roman" panose="02020603050405020304" pitchFamily="18" charset="0"/>
              </a:rPr>
              <a:t>Sabal palmetto</a:t>
            </a:r>
            <a:br>
              <a:rPr lang="en-US" sz="1600" b="1" i="1">
                <a:latin typeface="Times New Roman" panose="02020603050405020304" pitchFamily="18" charset="0"/>
                <a:cs typeface="Times New Roman" panose="02020603050405020304" pitchFamily="18" charset="0"/>
              </a:rPr>
            </a:br>
            <a:r>
              <a:rPr lang="en-US" sz="1600" b="1">
                <a:latin typeface="Times New Roman" panose="02020603050405020304" pitchFamily="18" charset="0"/>
                <a:cs typeface="Times New Roman" panose="02020603050405020304" pitchFamily="18" charset="0"/>
              </a:rPr>
              <a:t>Fla’s State tree</a:t>
            </a:r>
          </a:p>
        </p:txBody>
      </p:sp>
      <p:sp>
        <p:nvSpPr>
          <p:cNvPr id="22" name="TextBox 21">
            <a:extLst>
              <a:ext uri="{FF2B5EF4-FFF2-40B4-BE49-F238E27FC236}">
                <a16:creationId xmlns:a16="http://schemas.microsoft.com/office/drawing/2014/main" id="{202D50BB-AA78-7288-63A5-D600844887B8}"/>
              </a:ext>
            </a:extLst>
          </p:cNvPr>
          <p:cNvSpPr txBox="1"/>
          <p:nvPr/>
        </p:nvSpPr>
        <p:spPr>
          <a:xfrm>
            <a:off x="77683" y="6308436"/>
            <a:ext cx="1925527" cy="523220"/>
          </a:xfrm>
          <a:prstGeom prst="rect">
            <a:avLst/>
          </a:prstGeom>
          <a:noFill/>
        </p:spPr>
        <p:txBody>
          <a:bodyPr wrap="none" rtlCol="0">
            <a:spAutoFit/>
          </a:bodyPr>
          <a:lstStyle/>
          <a:p>
            <a:r>
              <a:rPr lang="en-US" sz="1400" b="1" err="1">
                <a:solidFill>
                  <a:schemeClr val="bg1"/>
                </a:solidFill>
                <a:latin typeface="Times New Roman" panose="02020603050405020304" pitchFamily="18" charset="0"/>
                <a:cs typeface="Times New Roman" panose="02020603050405020304" pitchFamily="18" charset="0"/>
              </a:rPr>
              <a:t>Nedle</a:t>
            </a:r>
            <a:r>
              <a:rPr lang="en-US" sz="1400" b="1">
                <a:solidFill>
                  <a:schemeClr val="bg1"/>
                </a:solidFill>
                <a:latin typeface="Times New Roman" panose="02020603050405020304" pitchFamily="18" charset="0"/>
                <a:cs typeface="Times New Roman" panose="02020603050405020304" pitchFamily="18" charset="0"/>
              </a:rPr>
              <a:t> Palm</a:t>
            </a:r>
            <a:br>
              <a:rPr lang="en-US" sz="1400" b="1">
                <a:solidFill>
                  <a:schemeClr val="bg1"/>
                </a:solidFill>
                <a:latin typeface="Times New Roman" panose="02020603050405020304" pitchFamily="18" charset="0"/>
                <a:cs typeface="Times New Roman" panose="02020603050405020304" pitchFamily="18" charset="0"/>
              </a:rPr>
            </a:br>
            <a:r>
              <a:rPr lang="en-US" sz="1400" b="1" i="1" err="1">
                <a:solidFill>
                  <a:schemeClr val="bg1"/>
                </a:solidFill>
                <a:latin typeface="Times New Roman" panose="02020603050405020304" pitchFamily="18" charset="0"/>
                <a:cs typeface="Times New Roman" panose="02020603050405020304" pitchFamily="18" charset="0"/>
              </a:rPr>
              <a:t>Rhapidophylum</a:t>
            </a:r>
            <a:r>
              <a:rPr lang="en-US" sz="1400" b="1" i="1">
                <a:solidFill>
                  <a:schemeClr val="bg1"/>
                </a:solidFill>
                <a:latin typeface="Times New Roman" panose="02020603050405020304" pitchFamily="18" charset="0"/>
                <a:cs typeface="Times New Roman" panose="02020603050405020304" pitchFamily="18" charset="0"/>
              </a:rPr>
              <a:t> </a:t>
            </a:r>
            <a:r>
              <a:rPr lang="en-US" sz="1400" b="1" i="1" err="1">
                <a:solidFill>
                  <a:schemeClr val="bg1"/>
                </a:solidFill>
                <a:latin typeface="Times New Roman" panose="02020603050405020304" pitchFamily="18" charset="0"/>
                <a:cs typeface="Times New Roman" panose="02020603050405020304" pitchFamily="18" charset="0"/>
              </a:rPr>
              <a:t>hystrix</a:t>
            </a:r>
            <a:endParaRPr lang="en-US" sz="1400" b="1" i="1">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2DB6D9D-D50C-BF98-68F5-B43B214359F6}"/>
              </a:ext>
            </a:extLst>
          </p:cNvPr>
          <p:cNvSpPr txBox="1"/>
          <p:nvPr/>
        </p:nvSpPr>
        <p:spPr>
          <a:xfrm>
            <a:off x="4312994" y="5892546"/>
            <a:ext cx="2250809" cy="738664"/>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Bluestem palmetto</a:t>
            </a:r>
            <a:br>
              <a:rPr lang="en-US" sz="1400" b="1">
                <a:solidFill>
                  <a:schemeClr val="bg1"/>
                </a:solidFill>
                <a:latin typeface="Times New Roman" panose="02020603050405020304" pitchFamily="18" charset="0"/>
                <a:cs typeface="Times New Roman" panose="02020603050405020304" pitchFamily="18" charset="0"/>
              </a:rPr>
            </a:br>
            <a:r>
              <a:rPr lang="en-US" sz="1400" b="1" i="1">
                <a:solidFill>
                  <a:schemeClr val="bg1"/>
                </a:solidFill>
                <a:latin typeface="Times New Roman" panose="02020603050405020304" pitchFamily="18" charset="0"/>
                <a:cs typeface="Times New Roman" panose="02020603050405020304" pitchFamily="18" charset="0"/>
              </a:rPr>
              <a:t>Sabal minor</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flower stalk taller than leaf</a:t>
            </a:r>
          </a:p>
        </p:txBody>
      </p:sp>
      <p:sp>
        <p:nvSpPr>
          <p:cNvPr id="24" name="TextBox 23">
            <a:extLst>
              <a:ext uri="{FF2B5EF4-FFF2-40B4-BE49-F238E27FC236}">
                <a16:creationId xmlns:a16="http://schemas.microsoft.com/office/drawing/2014/main" id="{FDC53E19-B8AE-C8E2-F7BB-AECB55AE6549}"/>
              </a:ext>
            </a:extLst>
          </p:cNvPr>
          <p:cNvSpPr txBox="1"/>
          <p:nvPr/>
        </p:nvSpPr>
        <p:spPr>
          <a:xfrm>
            <a:off x="3626694" y="2626865"/>
            <a:ext cx="1649491" cy="738664"/>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Sabal palm</a:t>
            </a:r>
            <a:br>
              <a:rPr lang="en-US" sz="1400" b="1">
                <a:solidFill>
                  <a:schemeClr val="bg1"/>
                </a:solidFill>
                <a:latin typeface="Times New Roman" panose="02020603050405020304" pitchFamily="18" charset="0"/>
                <a:cs typeface="Times New Roman" panose="02020603050405020304" pitchFamily="18" charset="0"/>
              </a:rPr>
            </a:br>
            <a:r>
              <a:rPr lang="en-US" sz="1400" b="1" i="1">
                <a:solidFill>
                  <a:schemeClr val="bg1"/>
                </a:solidFill>
                <a:latin typeface="Times New Roman" panose="02020603050405020304" pitchFamily="18" charset="0"/>
                <a:cs typeface="Times New Roman" panose="02020603050405020304" pitchFamily="18" charset="0"/>
              </a:rPr>
              <a:t>Sabal palmetto</a:t>
            </a:r>
            <a:br>
              <a:rPr lang="en-US" sz="1400" b="1" i="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Florida’s State tree</a:t>
            </a:r>
            <a:endParaRPr lang="en-US" sz="140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CD2219-94FC-F723-CFE0-71EE88292CEE}"/>
              </a:ext>
            </a:extLst>
          </p:cNvPr>
          <p:cNvSpPr txBox="1"/>
          <p:nvPr/>
        </p:nvSpPr>
        <p:spPr>
          <a:xfrm>
            <a:off x="7269286" y="6019679"/>
            <a:ext cx="2502608" cy="738664"/>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Sabal </a:t>
            </a:r>
            <a:r>
              <a:rPr lang="en-US" sz="1400" b="1" err="1">
                <a:solidFill>
                  <a:schemeClr val="bg1"/>
                </a:solidFill>
                <a:latin typeface="Times New Roman" panose="02020603050405020304" pitchFamily="18" charset="0"/>
                <a:cs typeface="Times New Roman" panose="02020603050405020304" pitchFamily="18" charset="0"/>
              </a:rPr>
              <a:t>etonia</a:t>
            </a:r>
            <a:br>
              <a:rPr lang="en-US" sz="1400" b="1">
                <a:solidFill>
                  <a:schemeClr val="bg1"/>
                </a:solidFill>
                <a:latin typeface="Times New Roman" panose="02020603050405020304" pitchFamily="18" charset="0"/>
                <a:cs typeface="Times New Roman" panose="02020603050405020304" pitchFamily="18" charset="0"/>
              </a:rPr>
            </a:br>
            <a:r>
              <a:rPr lang="en-US" sz="1400" b="1" i="1">
                <a:solidFill>
                  <a:schemeClr val="bg1"/>
                </a:solidFill>
                <a:latin typeface="Times New Roman" panose="02020603050405020304" pitchFamily="18" charset="0"/>
                <a:cs typeface="Times New Roman" panose="02020603050405020304" pitchFamily="18" charset="0"/>
              </a:rPr>
              <a:t>Scrub palmetto, </a:t>
            </a:r>
            <a:r>
              <a:rPr lang="en-US" sz="1400" b="1">
                <a:solidFill>
                  <a:schemeClr val="bg1"/>
                </a:solidFill>
                <a:latin typeface="Times New Roman" panose="02020603050405020304" pitchFamily="18" charset="0"/>
                <a:cs typeface="Times New Roman" panose="02020603050405020304" pitchFamily="18" charset="0"/>
              </a:rPr>
              <a:t>endemic to FL</a:t>
            </a:r>
            <a:br>
              <a:rPr lang="en-US" sz="1400" b="1" i="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inflorescence under leaf</a:t>
            </a:r>
          </a:p>
        </p:txBody>
      </p:sp>
      <p:sp>
        <p:nvSpPr>
          <p:cNvPr id="26" name="TextBox 25">
            <a:extLst>
              <a:ext uri="{FF2B5EF4-FFF2-40B4-BE49-F238E27FC236}">
                <a16:creationId xmlns:a16="http://schemas.microsoft.com/office/drawing/2014/main" id="{6E731E6D-34F7-1F03-03A4-CE0F5DCFDC00}"/>
              </a:ext>
            </a:extLst>
          </p:cNvPr>
          <p:cNvSpPr txBox="1"/>
          <p:nvPr/>
        </p:nvSpPr>
        <p:spPr>
          <a:xfrm>
            <a:off x="10388730" y="6235123"/>
            <a:ext cx="1609736" cy="523220"/>
          </a:xfrm>
          <a:prstGeom prst="rect">
            <a:avLst/>
          </a:prstGeom>
          <a:noFill/>
        </p:spPr>
        <p:txBody>
          <a:bodyPr wrap="none" rtlCol="0">
            <a:spAutoFit/>
          </a:bodyPr>
          <a:lstStyle/>
          <a:p>
            <a:r>
              <a:rPr lang="en-US" sz="1400" b="1" err="1">
                <a:solidFill>
                  <a:schemeClr val="bg1"/>
                </a:solidFill>
                <a:latin typeface="Times New Roman" panose="02020603050405020304" pitchFamily="18" charset="0"/>
                <a:cs typeface="Times New Roman" panose="02020603050405020304" pitchFamily="18" charset="0"/>
              </a:rPr>
              <a:t>Costapalmate</a:t>
            </a:r>
            <a:r>
              <a:rPr lang="en-US" sz="1400" b="1">
                <a:solidFill>
                  <a:schemeClr val="bg1"/>
                </a:solidFill>
                <a:latin typeface="Times New Roman" panose="02020603050405020304" pitchFamily="18" charset="0"/>
                <a:cs typeface="Times New Roman" panose="02020603050405020304" pitchFamily="18" charset="0"/>
              </a:rPr>
              <a:t> leaf.</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With midrib</a:t>
            </a:r>
          </a:p>
        </p:txBody>
      </p:sp>
      <p:sp>
        <p:nvSpPr>
          <p:cNvPr id="27" name="TextBox 26">
            <a:extLst>
              <a:ext uri="{FF2B5EF4-FFF2-40B4-BE49-F238E27FC236}">
                <a16:creationId xmlns:a16="http://schemas.microsoft.com/office/drawing/2014/main" id="{4A6C2874-7677-E00A-A15C-C0B12D616C15}"/>
              </a:ext>
            </a:extLst>
          </p:cNvPr>
          <p:cNvSpPr txBox="1"/>
          <p:nvPr/>
        </p:nvSpPr>
        <p:spPr>
          <a:xfrm>
            <a:off x="10552882" y="2856691"/>
            <a:ext cx="1135247" cy="307777"/>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Palmate leaf</a:t>
            </a:r>
          </a:p>
        </p:txBody>
      </p:sp>
      <p:sp>
        <p:nvSpPr>
          <p:cNvPr id="4" name="TextBox 3">
            <a:extLst>
              <a:ext uri="{FF2B5EF4-FFF2-40B4-BE49-F238E27FC236}">
                <a16:creationId xmlns:a16="http://schemas.microsoft.com/office/drawing/2014/main" id="{128719BB-80E0-D30E-4EBE-9B6A252CCBFC}"/>
              </a:ext>
            </a:extLst>
          </p:cNvPr>
          <p:cNvSpPr txBox="1"/>
          <p:nvPr/>
        </p:nvSpPr>
        <p:spPr>
          <a:xfrm>
            <a:off x="3794794" y="161349"/>
            <a:ext cx="5819542" cy="2523768"/>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Florida has 11 native palm species</a:t>
            </a:r>
            <a:r>
              <a:rPr lang="en-US" sz="2000">
                <a:latin typeface="Times New Roman" panose="02020603050405020304" pitchFamily="18" charset="0"/>
                <a:cs typeface="Times New Roman" panose="02020603050405020304" pitchFamily="18" charset="0"/>
              </a:rPr>
              <a:t>. 6 are frost hardy.</a:t>
            </a:r>
            <a:br>
              <a:rPr lang="en-US" sz="2000">
                <a:latin typeface="Times New Roman" panose="02020603050405020304" pitchFamily="18" charset="0"/>
                <a:cs typeface="Times New Roman" panose="02020603050405020304" pitchFamily="18" charset="0"/>
              </a:rPr>
            </a:br>
            <a:r>
              <a:rPr lang="en-US" sz="2000">
                <a:latin typeface="Times New Roman" panose="02020603050405020304" pitchFamily="18" charset="0"/>
                <a:cs typeface="Times New Roman" panose="02020603050405020304" pitchFamily="18" charset="0"/>
              </a:rPr>
              <a:t>There are 2500-2600 species globally.</a:t>
            </a:r>
          </a:p>
          <a:p>
            <a:r>
              <a:rPr lang="en-US" sz="2000">
                <a:latin typeface="Times New Roman" panose="02020603050405020304" pitchFamily="18" charset="0"/>
                <a:cs typeface="Times New Roman" panose="02020603050405020304" pitchFamily="18" charset="0"/>
              </a:rPr>
              <a:t>Palms are evergreen, perennial flowering plants</a:t>
            </a:r>
          </a:p>
          <a:p>
            <a:r>
              <a:rPr lang="en-US" sz="2000">
                <a:latin typeface="Times New Roman" panose="02020603050405020304" pitchFamily="18" charset="0"/>
                <a:cs typeface="Times New Roman" panose="02020603050405020304" pitchFamily="18" charset="0"/>
              </a:rPr>
              <a:t>with perfect flowers, fruits and seeds.</a:t>
            </a:r>
          </a:p>
          <a:p>
            <a:r>
              <a:rPr lang="en-US" sz="2000">
                <a:latin typeface="Times New Roman" panose="02020603050405020304" pitchFamily="18" charset="0"/>
                <a:cs typeface="Times New Roman" panose="02020603050405020304" pitchFamily="18" charset="0"/>
              </a:rPr>
              <a:t>Leaves are </a:t>
            </a:r>
            <a:r>
              <a:rPr lang="en-US" sz="2000" b="1">
                <a:latin typeface="Times New Roman" panose="02020603050405020304" pitchFamily="18" charset="0"/>
                <a:cs typeface="Times New Roman" panose="02020603050405020304" pitchFamily="18" charset="0"/>
              </a:rPr>
              <a:t>palmate</a:t>
            </a:r>
            <a:r>
              <a:rPr lang="en-US" sz="2000">
                <a:latin typeface="Times New Roman" panose="02020603050405020304" pitchFamily="18" charset="0"/>
                <a:cs typeface="Times New Roman" panose="02020603050405020304" pitchFamily="18" charset="0"/>
              </a:rPr>
              <a:t> (fanlike), </a:t>
            </a:r>
            <a:r>
              <a:rPr lang="en-US" sz="2000" b="1">
                <a:latin typeface="Times New Roman" panose="02020603050405020304" pitchFamily="18" charset="0"/>
                <a:cs typeface="Times New Roman" panose="02020603050405020304" pitchFamily="18" charset="0"/>
              </a:rPr>
              <a:t>pinnate</a:t>
            </a:r>
            <a:r>
              <a:rPr lang="en-US" sz="2000">
                <a:latin typeface="Times New Roman" panose="02020603050405020304" pitchFamily="18" charset="0"/>
                <a:cs typeface="Times New Roman" panose="02020603050405020304" pitchFamily="18" charset="0"/>
              </a:rPr>
              <a:t> (featherlike),</a:t>
            </a:r>
            <a:br>
              <a:rPr lang="en-US" sz="2000">
                <a:latin typeface="Times New Roman" panose="02020603050405020304" pitchFamily="18" charset="0"/>
                <a:cs typeface="Times New Roman" panose="02020603050405020304" pitchFamily="18" charset="0"/>
              </a:rPr>
            </a:br>
            <a:r>
              <a:rPr lang="en-US" sz="2000">
                <a:latin typeface="Times New Roman" panose="02020603050405020304" pitchFamily="18" charset="0"/>
                <a:cs typeface="Times New Roman" panose="02020603050405020304" pitchFamily="18" charset="0"/>
              </a:rPr>
              <a:t>or </a:t>
            </a:r>
            <a:r>
              <a:rPr lang="en-US" sz="2000" b="1" err="1">
                <a:latin typeface="Times New Roman" panose="02020603050405020304" pitchFamily="18" charset="0"/>
                <a:cs typeface="Times New Roman" panose="02020603050405020304" pitchFamily="18" charset="0"/>
              </a:rPr>
              <a:t>costapalmate</a:t>
            </a:r>
            <a:r>
              <a:rPr lang="en-US" sz="2000">
                <a:latin typeface="Times New Roman" panose="02020603050405020304" pitchFamily="18" charset="0"/>
                <a:cs typeface="Times New Roman" panose="02020603050405020304" pitchFamily="18" charset="0"/>
              </a:rPr>
              <a:t> (folded fan with a midrib).</a:t>
            </a:r>
          </a:p>
          <a:p>
            <a:r>
              <a:rPr lang="en-US" sz="2000">
                <a:latin typeface="Times New Roman" panose="02020603050405020304" pitchFamily="18" charset="0"/>
                <a:cs typeface="Times New Roman" panose="02020603050405020304" pitchFamily="18" charset="0"/>
              </a:rPr>
              <a:t>Some native palms are butterfly caterpillar host plants.</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DA19870-A3FB-00BE-B136-D876B606D375}"/>
              </a:ext>
            </a:extLst>
          </p:cNvPr>
          <p:cNvSpPr txBox="1"/>
          <p:nvPr/>
        </p:nvSpPr>
        <p:spPr>
          <a:xfrm>
            <a:off x="10240372" y="100957"/>
            <a:ext cx="1725088" cy="523220"/>
          </a:xfrm>
          <a:prstGeom prst="rect">
            <a:avLst/>
          </a:prstGeom>
          <a:noFill/>
        </p:spPr>
        <p:txBody>
          <a:bodyPr wrap="none" rtlCol="0">
            <a:spAutoFit/>
          </a:bodyPr>
          <a:lstStyle/>
          <a:p>
            <a:r>
              <a:rPr lang="en-US" sz="1400" b="1">
                <a:solidFill>
                  <a:schemeClr val="bg1"/>
                </a:solidFill>
                <a:latin typeface="Times New Roman" panose="02020603050405020304" pitchFamily="18" charset="0"/>
                <a:cs typeface="Times New Roman" panose="02020603050405020304" pitchFamily="18" charset="0"/>
              </a:rPr>
              <a:t>Silver Saw Palmetto</a:t>
            </a:r>
            <a:br>
              <a:rPr lang="en-US" sz="1400" b="1">
                <a:solidFill>
                  <a:schemeClr val="bg1"/>
                </a:solidFill>
                <a:latin typeface="Times New Roman" panose="02020603050405020304" pitchFamily="18" charset="0"/>
                <a:cs typeface="Times New Roman" panose="02020603050405020304" pitchFamily="18" charset="0"/>
              </a:rPr>
            </a:br>
            <a:r>
              <a:rPr lang="en-US" sz="1400" b="1" i="1" err="1">
                <a:solidFill>
                  <a:schemeClr val="bg1"/>
                </a:solidFill>
                <a:latin typeface="Times New Roman" panose="02020603050405020304" pitchFamily="18" charset="0"/>
                <a:cs typeface="Times New Roman" panose="02020603050405020304" pitchFamily="18" charset="0"/>
              </a:rPr>
              <a:t>Serenoa</a:t>
            </a:r>
            <a:r>
              <a:rPr lang="en-US" sz="1400" b="1" i="1">
                <a:solidFill>
                  <a:schemeClr val="bg1"/>
                </a:solidFill>
                <a:latin typeface="Times New Roman" panose="02020603050405020304" pitchFamily="18" charset="0"/>
                <a:cs typeface="Times New Roman" panose="02020603050405020304" pitchFamily="18" charset="0"/>
              </a:rPr>
              <a:t> repens</a:t>
            </a: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164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 in a garden&#10;&#10;Description automatically generated">
            <a:extLst>
              <a:ext uri="{FF2B5EF4-FFF2-40B4-BE49-F238E27FC236}">
                <a16:creationId xmlns:a16="http://schemas.microsoft.com/office/drawing/2014/main" id="{84EB0CD5-59C5-B079-504E-12C1C76F47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
        <p:nvSpPr>
          <p:cNvPr id="4" name="TextBox 3">
            <a:extLst>
              <a:ext uri="{FF2B5EF4-FFF2-40B4-BE49-F238E27FC236}">
                <a16:creationId xmlns:a16="http://schemas.microsoft.com/office/drawing/2014/main" id="{F73657E6-7AB5-0410-4A25-8763B5A4F038}"/>
              </a:ext>
            </a:extLst>
          </p:cNvPr>
          <p:cNvSpPr txBox="1"/>
          <p:nvPr/>
        </p:nvSpPr>
        <p:spPr>
          <a:xfrm>
            <a:off x="5976593" y="150828"/>
            <a:ext cx="5138971" cy="6463308"/>
          </a:xfrm>
          <a:prstGeom prst="rect">
            <a:avLst/>
          </a:prstGeom>
          <a:noFill/>
        </p:spPr>
        <p:txBody>
          <a:bodyPr wrap="none" rtlCol="0">
            <a:spAutoFit/>
          </a:bodyPr>
          <a:lstStyle/>
          <a:p>
            <a:r>
              <a:rPr lang="en-US" b="1" i="1">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Florida’s 3 native </a:t>
            </a:r>
            <a:r>
              <a:rPr lang="en-US" b="1" err="1">
                <a:latin typeface="Times New Roman" panose="02020603050405020304" pitchFamily="18" charset="0"/>
                <a:cs typeface="Times New Roman" panose="02020603050405020304" pitchFamily="18" charset="0"/>
              </a:rPr>
              <a:t>costapalmate</a:t>
            </a:r>
            <a:r>
              <a:rPr lang="en-US" b="1">
                <a:latin typeface="Times New Roman" panose="02020603050405020304" pitchFamily="18" charset="0"/>
                <a:cs typeface="Times New Roman" panose="02020603050405020304" pitchFamily="18" charset="0"/>
              </a:rPr>
              <a:t>, cold hardy palms</a:t>
            </a:r>
            <a:br>
              <a:rPr lang="en-US" b="1">
                <a:latin typeface="Times New Roman" panose="02020603050405020304" pitchFamily="18" charset="0"/>
                <a:cs typeface="Times New Roman" panose="02020603050405020304" pitchFamily="18" charset="0"/>
              </a:rPr>
            </a:br>
            <a:br>
              <a:rPr lang="en-US" b="1" i="1">
                <a:latin typeface="Times New Roman" panose="02020603050405020304" pitchFamily="18" charset="0"/>
                <a:cs typeface="Times New Roman" panose="02020603050405020304" pitchFamily="18" charset="0"/>
              </a:rPr>
            </a:br>
            <a:r>
              <a:rPr lang="en-US" b="1" i="1">
                <a:latin typeface="Times New Roman" panose="02020603050405020304" pitchFamily="18" charset="0"/>
                <a:cs typeface="Times New Roman" panose="02020603050405020304" pitchFamily="18" charset="0"/>
              </a:rPr>
              <a:t>Sabal palmetto</a:t>
            </a:r>
            <a:r>
              <a:rPr lang="en-US" b="1">
                <a:latin typeface="Times New Roman" panose="02020603050405020304" pitchFamily="18" charset="0"/>
                <a:cs typeface="Times New Roman" panose="02020603050405020304" pitchFamily="18" charset="0"/>
              </a:rPr>
              <a:t>, Sabal Palm</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Florida’s State Tree</a:t>
            </a:r>
            <a:br>
              <a:rPr lang="en-US" b="1">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Arborescent tree-like form</a:t>
            </a:r>
            <a:br>
              <a:rPr lang="en-US" b="1">
                <a:latin typeface="Times New Roman" panose="02020603050405020304" pitchFamily="18" charset="0"/>
                <a:cs typeface="Times New Roman" panose="02020603050405020304" pitchFamily="18" charset="0"/>
              </a:rPr>
            </a:br>
            <a:r>
              <a:rPr lang="en-US" err="1">
                <a:latin typeface="Times New Roman" panose="02020603050405020304" pitchFamily="18" charset="0"/>
                <a:cs typeface="Times New Roman" panose="02020603050405020304" pitchFamily="18" charset="0"/>
              </a:rPr>
              <a:t>Costapalmate</a:t>
            </a:r>
            <a:r>
              <a:rPr lang="en-US">
                <a:latin typeface="Times New Roman" panose="02020603050405020304" pitchFamily="18" charset="0"/>
                <a:cs typeface="Times New Roman" panose="02020603050405020304" pitchFamily="18" charset="0"/>
              </a:rPr>
              <a:t> leaves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Edible growth bud but removing it kills the tree</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native, freeze, drought and salt tolerant.</a:t>
            </a:r>
          </a:p>
          <a:p>
            <a:r>
              <a:rPr lang="en-US">
                <a:latin typeface="Times New Roman" panose="02020603050405020304" pitchFamily="18" charset="0"/>
                <a:cs typeface="Times New Roman" panose="02020603050405020304" pitchFamily="18" charset="0"/>
              </a:rPr>
              <a:t>Flowers and fruit for wildlife, pollinators, birds,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bats, butterflies and other wildlife.</a:t>
            </a:r>
          </a:p>
          <a:p>
            <a:r>
              <a:rPr lang="en-US">
                <a:latin typeface="Times New Roman" panose="02020603050405020304" pitchFamily="18" charset="0"/>
                <a:cs typeface="Times New Roman" panose="02020603050405020304" pitchFamily="18" charset="0"/>
              </a:rPr>
              <a:t>Host plant for 2 butterfly caterpillar species</a:t>
            </a:r>
          </a:p>
          <a:p>
            <a:r>
              <a:rPr lang="en-US">
                <a:latin typeface="Times New Roman" panose="02020603050405020304" pitchFamily="18" charset="0"/>
                <a:cs typeface="Times New Roman" panose="02020603050405020304" pitchFamily="18" charset="0"/>
              </a:rPr>
              <a:t>Cover and roost for bats in summer</a:t>
            </a:r>
          </a:p>
          <a:p>
            <a:endParaRPr lang="en-US" b="1">
              <a:latin typeface="Times New Roman" panose="02020603050405020304" pitchFamily="18" charset="0"/>
              <a:cs typeface="Times New Roman" panose="02020603050405020304" pitchFamily="18" charset="0"/>
            </a:endParaRPr>
          </a:p>
          <a:p>
            <a:r>
              <a:rPr lang="en-US" b="1" i="1">
                <a:latin typeface="Times New Roman" panose="02020603050405020304" pitchFamily="18" charset="0"/>
                <a:cs typeface="Times New Roman" panose="02020603050405020304" pitchFamily="18" charset="0"/>
              </a:rPr>
              <a:t>Sabal minor, </a:t>
            </a:r>
            <a:r>
              <a:rPr lang="en-US" b="1">
                <a:latin typeface="Times New Roman" panose="02020603050405020304" pitchFamily="18" charset="0"/>
                <a:cs typeface="Times New Roman" panose="02020603050405020304" pitchFamily="18" charset="0"/>
              </a:rPr>
              <a:t>dwarf bluestem palmetto</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N</a:t>
            </a:r>
            <a:r>
              <a:rPr lang="en-US">
                <a:latin typeface="Times New Roman" panose="02020603050405020304" pitchFamily="18" charset="0"/>
                <a:cs typeface="Times New Roman" panose="02020603050405020304" pitchFamily="18" charset="0"/>
              </a:rPr>
              <a:t>ative palm  no above ground trunk, one leaf tall</a:t>
            </a:r>
          </a:p>
          <a:p>
            <a:r>
              <a:rPr lang="en-US">
                <a:latin typeface="Times New Roman" panose="02020603050405020304" pitchFamily="18" charset="0"/>
                <a:cs typeface="Times New Roman" panose="02020603050405020304" pitchFamily="18" charset="0"/>
              </a:rPr>
              <a:t>Inflorescence taller than leaves</a:t>
            </a:r>
          </a:p>
          <a:p>
            <a:r>
              <a:rPr lang="en-US">
                <a:latin typeface="Times New Roman" panose="02020603050405020304" pitchFamily="18" charset="0"/>
                <a:cs typeface="Times New Roman" panose="02020603050405020304" pitchFamily="18" charset="0"/>
              </a:rPr>
              <a:t>Host plant for 2 butterfly caterpillars</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r>
              <a:rPr lang="en-US" b="1" i="1">
                <a:latin typeface="Times New Roman" panose="02020603050405020304" pitchFamily="18" charset="0"/>
                <a:cs typeface="Times New Roman" panose="02020603050405020304" pitchFamily="18" charset="0"/>
              </a:rPr>
              <a:t>Sabal </a:t>
            </a:r>
            <a:r>
              <a:rPr lang="en-US" b="1" i="1" err="1">
                <a:latin typeface="Times New Roman" panose="02020603050405020304" pitchFamily="18" charset="0"/>
                <a:cs typeface="Times New Roman" panose="02020603050405020304" pitchFamily="18" charset="0"/>
              </a:rPr>
              <a:t>etonia</a:t>
            </a: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Scrub palmetto</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Endemic to central Florida only</a:t>
            </a:r>
          </a:p>
          <a:p>
            <a:r>
              <a:rPr lang="en-US">
                <a:latin typeface="Times New Roman" panose="02020603050405020304" pitchFamily="18" charset="0"/>
                <a:cs typeface="Times New Roman" panose="02020603050405020304" pitchFamily="18" charset="0"/>
              </a:rPr>
              <a:t>No above ground trunk. </a:t>
            </a:r>
            <a:r>
              <a:rPr lang="en-US" err="1">
                <a:latin typeface="Times New Roman" panose="02020603050405020304" pitchFamily="18" charset="0"/>
                <a:cs typeface="Times New Roman" panose="02020603050405020304" pitchFamily="18" charset="0"/>
              </a:rPr>
              <a:t>Costapalmate</a:t>
            </a:r>
            <a:r>
              <a:rPr lang="en-US">
                <a:latin typeface="Times New Roman" panose="02020603050405020304" pitchFamily="18" charset="0"/>
                <a:cs typeface="Times New Roman" panose="02020603050405020304" pitchFamily="18" charset="0"/>
              </a:rPr>
              <a:t> leaf</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Inflorescence under &amp; shorter than leaves.</a:t>
            </a:r>
          </a:p>
          <a:p>
            <a:r>
              <a:rPr lang="en-US">
                <a:latin typeface="Times New Roman" panose="02020603050405020304" pitchFamily="18" charset="0"/>
                <a:cs typeface="Times New Roman" panose="02020603050405020304" pitchFamily="18" charset="0"/>
              </a:rPr>
              <a:t>Host for 2 Florida caterpillar species</a:t>
            </a:r>
          </a:p>
        </p:txBody>
      </p:sp>
    </p:spTree>
    <p:extLst>
      <p:ext uri="{BB962C8B-B14F-4D97-AF65-F5344CB8AC3E}">
        <p14:creationId xmlns:p14="http://schemas.microsoft.com/office/powerpoint/2010/main" val="10334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lm tree&#10;&#10;Description automatically generated">
            <a:extLst>
              <a:ext uri="{FF2B5EF4-FFF2-40B4-BE49-F238E27FC236}">
                <a16:creationId xmlns:a16="http://schemas.microsoft.com/office/drawing/2014/main" id="{67FC169C-F9FD-9D6C-0AA5-F709201C7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4A96F9F6-1C8E-61C7-AC59-52E9F0BD42F7}"/>
              </a:ext>
            </a:extLst>
          </p:cNvPr>
          <p:cNvSpPr txBox="1"/>
          <p:nvPr/>
        </p:nvSpPr>
        <p:spPr>
          <a:xfrm>
            <a:off x="226244" y="5476974"/>
            <a:ext cx="4540667" cy="1231106"/>
          </a:xfrm>
          <a:prstGeom prst="rect">
            <a:avLst/>
          </a:prstGeom>
          <a:noFill/>
        </p:spPr>
        <p:txBody>
          <a:bodyPr wrap="none" rtlCol="0">
            <a:spAutoFit/>
          </a:bodyPr>
          <a:lstStyle/>
          <a:p>
            <a:r>
              <a:rPr lang="en-US" sz="2000" b="1" i="1" err="1">
                <a:latin typeface="Times New Roman" panose="02020603050405020304" pitchFamily="18" charset="0"/>
                <a:cs typeface="Times New Roman" panose="02020603050405020304" pitchFamily="18" charset="0"/>
              </a:rPr>
              <a:t>Serenoa</a:t>
            </a:r>
            <a:r>
              <a:rPr lang="en-US" sz="2000" b="1" i="1">
                <a:latin typeface="Times New Roman" panose="02020603050405020304" pitchFamily="18" charset="0"/>
                <a:cs typeface="Times New Roman" panose="02020603050405020304" pitchFamily="18" charset="0"/>
              </a:rPr>
              <a:t> repens</a:t>
            </a:r>
            <a:br>
              <a:rPr lang="en-US" b="1" i="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Green Saw Palmetto</a:t>
            </a:r>
          </a:p>
          <a:p>
            <a:r>
              <a:rPr lang="en-US" b="1">
                <a:latin typeface="Times New Roman" panose="02020603050405020304" pitchFamily="18" charset="0"/>
                <a:cs typeface="Times New Roman" panose="02020603050405020304" pitchFamily="18" charset="0"/>
              </a:rPr>
              <a:t>Native, freeze tolerant, drought tolerant</a:t>
            </a:r>
          </a:p>
          <a:p>
            <a:r>
              <a:rPr lang="en-US" b="1">
                <a:latin typeface="Times New Roman" panose="02020603050405020304" pitchFamily="18" charset="0"/>
                <a:cs typeface="Times New Roman" panose="02020603050405020304" pitchFamily="18" charset="0"/>
              </a:rPr>
              <a:t>Attracts pollinators, birds and other wildlife</a:t>
            </a:r>
          </a:p>
        </p:txBody>
      </p:sp>
      <p:pic>
        <p:nvPicPr>
          <p:cNvPr id="6" name="Picture 5" descr="A group of insects on a flower&#10;&#10;Description automatically generated">
            <a:extLst>
              <a:ext uri="{FF2B5EF4-FFF2-40B4-BE49-F238E27FC236}">
                <a16:creationId xmlns:a16="http://schemas.microsoft.com/office/drawing/2014/main" id="{0F2A5578-7F8A-3A2D-0CE1-9FD9F9E59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8586" y="0"/>
            <a:ext cx="3123414" cy="2342560"/>
          </a:xfrm>
          <a:prstGeom prst="rect">
            <a:avLst/>
          </a:prstGeom>
        </p:spPr>
      </p:pic>
      <p:pic>
        <p:nvPicPr>
          <p:cNvPr id="8" name="Picture 7" descr="A close-up of a plant&#10;&#10;Description automatically generated">
            <a:extLst>
              <a:ext uri="{FF2B5EF4-FFF2-40B4-BE49-F238E27FC236}">
                <a16:creationId xmlns:a16="http://schemas.microsoft.com/office/drawing/2014/main" id="{86EE055F-C9EC-69E6-FB7C-16605CF0F0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058373" y="2806241"/>
            <a:ext cx="3143839" cy="2357879"/>
          </a:xfrm>
          <a:prstGeom prst="rect">
            <a:avLst/>
          </a:prstGeom>
        </p:spPr>
      </p:pic>
    </p:spTree>
    <p:extLst>
      <p:ext uri="{BB962C8B-B14F-4D97-AF65-F5344CB8AC3E}">
        <p14:creationId xmlns:p14="http://schemas.microsoft.com/office/powerpoint/2010/main" val="150928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lant&#10;&#10;Description automatically generated">
            <a:extLst>
              <a:ext uri="{FF2B5EF4-FFF2-40B4-BE49-F238E27FC236}">
                <a16:creationId xmlns:a16="http://schemas.microsoft.com/office/drawing/2014/main" id="{E1F8403B-9687-9E4B-3CD7-196AADC8C4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A close-up of a plant&#10;&#10;Description automatically generated">
            <a:extLst>
              <a:ext uri="{FF2B5EF4-FFF2-40B4-BE49-F238E27FC236}">
                <a16:creationId xmlns:a16="http://schemas.microsoft.com/office/drawing/2014/main" id="{8E2E5DC3-D6F9-724D-D1A2-E9C0B81A6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00008" y="414781"/>
            <a:ext cx="3368510" cy="2526382"/>
          </a:xfrm>
          <a:prstGeom prst="rect">
            <a:avLst/>
          </a:prstGeom>
        </p:spPr>
      </p:pic>
      <p:pic>
        <p:nvPicPr>
          <p:cNvPr id="7" name="Picture 6" descr="A close-up of a plant&#10;&#10;Description automatically generated">
            <a:extLst>
              <a:ext uri="{FF2B5EF4-FFF2-40B4-BE49-F238E27FC236}">
                <a16:creationId xmlns:a16="http://schemas.microsoft.com/office/drawing/2014/main" id="{067C39E8-B10D-D4CA-E53F-B2AA37E0A0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100008" y="3850064"/>
            <a:ext cx="3368510" cy="2526383"/>
          </a:xfrm>
          <a:prstGeom prst="rect">
            <a:avLst/>
          </a:prstGeom>
        </p:spPr>
      </p:pic>
      <p:sp>
        <p:nvSpPr>
          <p:cNvPr id="9" name="TextBox 8">
            <a:extLst>
              <a:ext uri="{FF2B5EF4-FFF2-40B4-BE49-F238E27FC236}">
                <a16:creationId xmlns:a16="http://schemas.microsoft.com/office/drawing/2014/main" id="{3D5557E2-C9F9-A2B7-411F-3266BB03319D}"/>
              </a:ext>
            </a:extLst>
          </p:cNvPr>
          <p:cNvSpPr txBox="1"/>
          <p:nvPr/>
        </p:nvSpPr>
        <p:spPr>
          <a:xfrm>
            <a:off x="4414106" y="5307291"/>
            <a:ext cx="4487126" cy="1569660"/>
          </a:xfrm>
          <a:prstGeom prst="rect">
            <a:avLst/>
          </a:prstGeom>
          <a:noFill/>
        </p:spPr>
        <p:txBody>
          <a:bodyPr wrap="none" rtlCol="0">
            <a:spAutoFit/>
          </a:bodyPr>
          <a:lstStyle/>
          <a:p>
            <a:r>
              <a:rPr lang="en-US" sz="1600" b="1" i="1" err="1">
                <a:solidFill>
                  <a:schemeClr val="bg1"/>
                </a:solidFill>
                <a:latin typeface="Times New Roman" panose="02020603050405020304" pitchFamily="18" charset="0"/>
                <a:cs typeface="Times New Roman" panose="02020603050405020304" pitchFamily="18" charset="0"/>
              </a:rPr>
              <a:t>Serenoa</a:t>
            </a:r>
            <a:r>
              <a:rPr lang="en-US" sz="1600" b="1" i="1">
                <a:solidFill>
                  <a:schemeClr val="bg1"/>
                </a:solidFill>
                <a:latin typeface="Times New Roman" panose="02020603050405020304" pitchFamily="18" charset="0"/>
                <a:cs typeface="Times New Roman" panose="02020603050405020304" pitchFamily="18" charset="0"/>
              </a:rPr>
              <a:t> repens</a:t>
            </a:r>
            <a:r>
              <a:rPr lang="en-US" sz="1600" b="1">
                <a:solidFill>
                  <a:schemeClr val="bg1"/>
                </a:solidFill>
                <a:latin typeface="Times New Roman" panose="02020603050405020304" pitchFamily="18" charset="0"/>
                <a:cs typeface="Times New Roman" panose="02020603050405020304" pitchFamily="18" charset="0"/>
              </a:rPr>
              <a:t>, Silver Saw Palmetto</a:t>
            </a:r>
            <a:br>
              <a:rPr lang="en-US" sz="16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Florida native palmate cluster palm</a:t>
            </a:r>
            <a:br>
              <a:rPr lang="en-US" sz="16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white flowers attract pollinators, birds &amp; wildlife</a:t>
            </a:r>
          </a:p>
          <a:p>
            <a:r>
              <a:rPr lang="en-US" sz="1600" b="1">
                <a:solidFill>
                  <a:schemeClr val="bg1"/>
                </a:solidFill>
                <a:latin typeface="Times New Roman" panose="02020603050405020304" pitchFamily="18" charset="0"/>
                <a:cs typeface="Times New Roman" panose="02020603050405020304" pitchFamily="18" charset="0"/>
              </a:rPr>
              <a:t>Butterfly caterpillar host plant</a:t>
            </a:r>
            <a:br>
              <a:rPr lang="en-US" sz="16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Cold hardy, drought &amp; </a:t>
            </a:r>
            <a:r>
              <a:rPr lang="en-US" sz="1600" b="1" err="1">
                <a:solidFill>
                  <a:schemeClr val="bg1"/>
                </a:solidFill>
                <a:latin typeface="Times New Roman" panose="02020603050405020304" pitchFamily="18" charset="0"/>
                <a:cs typeface="Times New Roman" panose="02020603050405020304" pitchFamily="18" charset="0"/>
              </a:rPr>
              <a:t>freze</a:t>
            </a:r>
            <a:r>
              <a:rPr lang="en-US" sz="1600" b="1">
                <a:solidFill>
                  <a:schemeClr val="bg1"/>
                </a:solidFill>
                <a:latin typeface="Times New Roman" panose="02020603050405020304" pitchFamily="18" charset="0"/>
                <a:cs typeface="Times New Roman" panose="02020603050405020304" pitchFamily="18" charset="0"/>
              </a:rPr>
              <a:t> tolerant</a:t>
            </a:r>
            <a:br>
              <a:rPr lang="en-US" sz="16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No freeze damage after 20 degrees F</a:t>
            </a:r>
          </a:p>
        </p:txBody>
      </p:sp>
    </p:spTree>
    <p:extLst>
      <p:ext uri="{BB962C8B-B14F-4D97-AF65-F5344CB8AC3E}">
        <p14:creationId xmlns:p14="http://schemas.microsoft.com/office/powerpoint/2010/main" val="2884023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a palm tree&#10;&#10;Description automatically generated">
            <a:extLst>
              <a:ext uri="{FF2B5EF4-FFF2-40B4-BE49-F238E27FC236}">
                <a16:creationId xmlns:a16="http://schemas.microsoft.com/office/drawing/2014/main" id="{1625241E-2C5E-4652-BE4D-605409D9CF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66947" y="666946"/>
            <a:ext cx="6858000" cy="5524107"/>
          </a:xfrm>
          <a:prstGeom prst="rect">
            <a:avLst/>
          </a:prstGeom>
        </p:spPr>
      </p:pic>
      <p:sp>
        <p:nvSpPr>
          <p:cNvPr id="4" name="TextBox 3">
            <a:extLst>
              <a:ext uri="{FF2B5EF4-FFF2-40B4-BE49-F238E27FC236}">
                <a16:creationId xmlns:a16="http://schemas.microsoft.com/office/drawing/2014/main" id="{F130BBED-036F-D70B-166E-4E82C951C907}"/>
              </a:ext>
            </a:extLst>
          </p:cNvPr>
          <p:cNvSpPr txBox="1"/>
          <p:nvPr/>
        </p:nvSpPr>
        <p:spPr>
          <a:xfrm>
            <a:off x="6096000" y="292231"/>
            <a:ext cx="3114699" cy="1815882"/>
          </a:xfrm>
          <a:prstGeom prst="rect">
            <a:avLst/>
          </a:prstGeom>
          <a:noFill/>
        </p:spPr>
        <p:txBody>
          <a:bodyPr wrap="none" rtlCol="0">
            <a:spAutoFit/>
          </a:bodyPr>
          <a:lstStyle/>
          <a:p>
            <a:r>
              <a:rPr lang="en-US" sz="1400" b="1" i="1" err="1">
                <a:latin typeface="Times New Roman" panose="02020603050405020304" pitchFamily="18" charset="0"/>
                <a:cs typeface="Times New Roman" panose="02020603050405020304" pitchFamily="18" charset="0"/>
              </a:rPr>
              <a:t>Rhapidophylum</a:t>
            </a:r>
            <a:r>
              <a:rPr lang="en-US" sz="1400" b="1" i="1">
                <a:latin typeface="Times New Roman" panose="02020603050405020304" pitchFamily="18" charset="0"/>
                <a:cs typeface="Times New Roman" panose="02020603050405020304" pitchFamily="18" charset="0"/>
              </a:rPr>
              <a:t> </a:t>
            </a:r>
            <a:r>
              <a:rPr lang="en-US" sz="1400" b="1" i="1" err="1">
                <a:latin typeface="Times New Roman" panose="02020603050405020304" pitchFamily="18" charset="0"/>
                <a:cs typeface="Times New Roman" panose="02020603050405020304" pitchFamily="18" charset="0"/>
              </a:rPr>
              <a:t>histrix</a:t>
            </a:r>
            <a:r>
              <a:rPr lang="en-US" sz="1400" b="1" i="1">
                <a:latin typeface="Times New Roman" panose="02020603050405020304" pitchFamily="18" charset="0"/>
                <a:cs typeface="Times New Roman" panose="02020603050405020304" pitchFamily="18" charset="0"/>
              </a:rPr>
              <a:t> </a:t>
            </a:r>
            <a:r>
              <a:rPr lang="en-US" sz="1400">
                <a:latin typeface="Times New Roman" panose="02020603050405020304" pitchFamily="18" charset="0"/>
                <a:cs typeface="Times New Roman" panose="02020603050405020304" pitchFamily="18" charset="0"/>
              </a:rPr>
              <a:t>Needle Palm </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evergreen, dwarf, native, freeze tolerant</a:t>
            </a:r>
          </a:p>
          <a:p>
            <a:r>
              <a:rPr lang="en-US" sz="1400">
                <a:latin typeface="Times New Roman" panose="02020603050405020304" pitchFamily="18" charset="0"/>
                <a:cs typeface="Times New Roman" panose="02020603050405020304" pitchFamily="18" charset="0"/>
              </a:rPr>
              <a:t>Palmate leaves, cluster palm</a:t>
            </a:r>
          </a:p>
          <a:p>
            <a:r>
              <a:rPr lang="en-US" sz="1400">
                <a:latin typeface="Times New Roman" panose="02020603050405020304" pitchFamily="18" charset="0"/>
                <a:cs typeface="Times New Roman" panose="02020603050405020304" pitchFamily="18" charset="0"/>
              </a:rPr>
              <a:t>Will develop a trunk in time</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accents a front porch pillar</a:t>
            </a:r>
            <a:br>
              <a:rPr lang="en-US" sz="1400">
                <a:latin typeface="Times New Roman" panose="02020603050405020304" pitchFamily="18" charset="0"/>
                <a:cs typeface="Times New Roman" panose="02020603050405020304" pitchFamily="18" charset="0"/>
              </a:rPr>
            </a:br>
            <a:br>
              <a:rPr lang="en-US" sz="1400">
                <a:latin typeface="Times New Roman" panose="02020603050405020304" pitchFamily="18" charset="0"/>
                <a:cs typeface="Times New Roman" panose="02020603050405020304" pitchFamily="18" charset="0"/>
              </a:rPr>
            </a:br>
            <a:r>
              <a:rPr lang="en-US" sz="1400" b="1" i="1">
                <a:latin typeface="Times New Roman" panose="02020603050405020304" pitchFamily="18" charset="0"/>
                <a:cs typeface="Times New Roman" panose="02020603050405020304" pitchFamily="18" charset="0"/>
              </a:rPr>
              <a:t>Sabal palmetto</a:t>
            </a:r>
            <a:r>
              <a:rPr lang="en-US" sz="1400">
                <a:latin typeface="Times New Roman" panose="02020603050405020304" pitchFamily="18" charset="0"/>
                <a:cs typeface="Times New Roman" panose="02020603050405020304" pitchFamily="18" charset="0"/>
              </a:rPr>
              <a:t>, Sabal palm FL state tree</a:t>
            </a:r>
            <a:br>
              <a:rPr lang="en-US" sz="1400">
                <a:latin typeface="Times New Roman" panose="02020603050405020304" pitchFamily="18" charset="0"/>
                <a:cs typeface="Times New Roman" panose="02020603050405020304" pitchFamily="18" charset="0"/>
              </a:rPr>
            </a:br>
            <a:r>
              <a:rPr lang="en-US" sz="1400">
                <a:latin typeface="Times New Roman" panose="02020603050405020304" pitchFamily="18" charset="0"/>
                <a:cs typeface="Times New Roman" panose="02020603050405020304" pitchFamily="18" charset="0"/>
              </a:rPr>
              <a:t>a shades the corner of the roof</a:t>
            </a:r>
          </a:p>
        </p:txBody>
      </p:sp>
      <p:pic>
        <p:nvPicPr>
          <p:cNvPr id="6" name="Picture 5" descr="A plant in the woods&#10;&#10;Description automatically generated">
            <a:extLst>
              <a:ext uri="{FF2B5EF4-FFF2-40B4-BE49-F238E27FC236}">
                <a16:creationId xmlns:a16="http://schemas.microsoft.com/office/drawing/2014/main" id="{9251F7FF-685F-811C-F640-6D758CD92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5129" y="2168165"/>
            <a:ext cx="4875194" cy="4689835"/>
          </a:xfrm>
          <a:prstGeom prst="rect">
            <a:avLst/>
          </a:prstGeom>
        </p:spPr>
      </p:pic>
    </p:spTree>
    <p:extLst>
      <p:ext uri="{BB962C8B-B14F-4D97-AF65-F5344CB8AC3E}">
        <p14:creationId xmlns:p14="http://schemas.microsoft.com/office/powerpoint/2010/main" val="2996067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lm tree in front of a house&#10;&#10;Description automatically generated">
            <a:extLst>
              <a:ext uri="{FF2B5EF4-FFF2-40B4-BE49-F238E27FC236}">
                <a16:creationId xmlns:a16="http://schemas.microsoft.com/office/drawing/2014/main" id="{65CB2235-5258-82E0-19B4-618A6A013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981" y="0"/>
            <a:ext cx="5143500" cy="6858000"/>
          </a:xfrm>
          <a:prstGeom prst="rect">
            <a:avLst/>
          </a:prstGeom>
        </p:spPr>
      </p:pic>
      <p:sp>
        <p:nvSpPr>
          <p:cNvPr id="7" name="TextBox 6">
            <a:extLst>
              <a:ext uri="{FF2B5EF4-FFF2-40B4-BE49-F238E27FC236}">
                <a16:creationId xmlns:a16="http://schemas.microsoft.com/office/drawing/2014/main" id="{5A5F89B1-6111-3DE7-22D8-43717799A2BC}"/>
              </a:ext>
            </a:extLst>
          </p:cNvPr>
          <p:cNvSpPr txBox="1"/>
          <p:nvPr/>
        </p:nvSpPr>
        <p:spPr>
          <a:xfrm>
            <a:off x="2641509" y="5698669"/>
            <a:ext cx="2756973" cy="830997"/>
          </a:xfrm>
          <a:prstGeom prst="rect">
            <a:avLst/>
          </a:prstGeom>
          <a:noFill/>
        </p:spPr>
        <p:txBody>
          <a:bodyPr wrap="none" rtlCol="0">
            <a:spAutoFit/>
          </a:bodyPr>
          <a:lstStyle/>
          <a:p>
            <a:r>
              <a:rPr lang="en-US" sz="1600" b="1" i="1">
                <a:solidFill>
                  <a:schemeClr val="bg1"/>
                </a:solidFill>
                <a:latin typeface="Times New Roman" panose="02020603050405020304" pitchFamily="18" charset="0"/>
                <a:cs typeface="Times New Roman" panose="02020603050405020304" pitchFamily="18" charset="0"/>
              </a:rPr>
              <a:t>Phoenix </a:t>
            </a:r>
            <a:r>
              <a:rPr lang="en-US" sz="1600" b="1" i="1" err="1">
                <a:solidFill>
                  <a:schemeClr val="bg1"/>
                </a:solidFill>
                <a:latin typeface="Times New Roman" panose="02020603050405020304" pitchFamily="18" charset="0"/>
                <a:cs typeface="Times New Roman" panose="02020603050405020304" pitchFamily="18" charset="0"/>
              </a:rPr>
              <a:t>canariensis</a:t>
            </a:r>
            <a:br>
              <a:rPr lang="en-US" sz="16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Canary Island Date Palm</a:t>
            </a:r>
            <a:br>
              <a:rPr lang="en-US" sz="16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not native, not freeze tolerant</a:t>
            </a:r>
          </a:p>
        </p:txBody>
      </p:sp>
      <p:pic>
        <p:nvPicPr>
          <p:cNvPr id="8" name="Picture 7" descr="A palm tree with orange fruits&#10;&#10;Description automatically generated">
            <a:extLst>
              <a:ext uri="{FF2B5EF4-FFF2-40B4-BE49-F238E27FC236}">
                <a16:creationId xmlns:a16="http://schemas.microsoft.com/office/drawing/2014/main" id="{1FED7132-AD40-1E1F-BDF8-0C8F8CCCA1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7179" y="0"/>
            <a:ext cx="5143500" cy="6858000"/>
          </a:xfrm>
          <a:prstGeom prst="rect">
            <a:avLst/>
          </a:prstGeom>
        </p:spPr>
      </p:pic>
      <p:sp>
        <p:nvSpPr>
          <p:cNvPr id="9" name="TextBox 8">
            <a:extLst>
              <a:ext uri="{FF2B5EF4-FFF2-40B4-BE49-F238E27FC236}">
                <a16:creationId xmlns:a16="http://schemas.microsoft.com/office/drawing/2014/main" id="{C5456409-C80B-D052-4FEC-9C0B7CA1DCE8}"/>
              </a:ext>
            </a:extLst>
          </p:cNvPr>
          <p:cNvSpPr txBox="1"/>
          <p:nvPr/>
        </p:nvSpPr>
        <p:spPr>
          <a:xfrm>
            <a:off x="6564572" y="6006446"/>
            <a:ext cx="5627428" cy="523220"/>
          </a:xfrm>
          <a:prstGeom prst="rect">
            <a:avLst/>
          </a:prstGeom>
          <a:noFill/>
        </p:spPr>
        <p:txBody>
          <a:bodyPr wrap="square" rtlCol="0">
            <a:spAutoFit/>
          </a:bodyPr>
          <a:lstStyle/>
          <a:p>
            <a:r>
              <a:rPr lang="en-US" sz="1400" b="1">
                <a:solidFill>
                  <a:schemeClr val="bg1"/>
                </a:solidFill>
                <a:latin typeface="Times New Roman" panose="02020603050405020304" pitchFamily="18" charset="0"/>
                <a:cs typeface="Times New Roman" panose="02020603050405020304" pitchFamily="18" charset="0"/>
              </a:rPr>
              <a:t>CID is a flowering plant with perfect flowers</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 but will not set fruit in subtropical climates</a:t>
            </a:r>
          </a:p>
        </p:txBody>
      </p:sp>
      <p:sp>
        <p:nvSpPr>
          <p:cNvPr id="10" name="TextBox 9">
            <a:extLst>
              <a:ext uri="{FF2B5EF4-FFF2-40B4-BE49-F238E27FC236}">
                <a16:creationId xmlns:a16="http://schemas.microsoft.com/office/drawing/2014/main" id="{EB08FF7A-5384-8737-2879-3451E971D158}"/>
              </a:ext>
            </a:extLst>
          </p:cNvPr>
          <p:cNvSpPr txBox="1"/>
          <p:nvPr/>
        </p:nvSpPr>
        <p:spPr>
          <a:xfrm>
            <a:off x="481030" y="5168"/>
            <a:ext cx="4831451" cy="646331"/>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Nonnative introduced exotic arborescent palms</a:t>
            </a:r>
          </a:p>
          <a:p>
            <a:r>
              <a:rPr lang="en-US" b="1">
                <a:latin typeface="Times New Roman" panose="02020603050405020304" pitchFamily="18" charset="0"/>
                <a:cs typeface="Times New Roman" panose="02020603050405020304" pitchFamily="18" charset="0"/>
              </a:rPr>
              <a:t>Frost hardy in 9a but not freeze tolerant</a:t>
            </a:r>
          </a:p>
        </p:txBody>
      </p:sp>
    </p:spTree>
    <p:extLst>
      <p:ext uri="{BB962C8B-B14F-4D97-AF65-F5344CB8AC3E}">
        <p14:creationId xmlns:p14="http://schemas.microsoft.com/office/powerpoint/2010/main" val="14495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ee with many fruits on it&#10;&#10;Description automatically generated">
            <a:extLst>
              <a:ext uri="{FF2B5EF4-FFF2-40B4-BE49-F238E27FC236}">
                <a16:creationId xmlns:a16="http://schemas.microsoft.com/office/drawing/2014/main" id="{B50EF1F1-895E-9328-8FD1-862EF2516F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206400" y="921810"/>
            <a:ext cx="3822567" cy="2148633"/>
          </a:xfrm>
          <a:prstGeom prst="rect">
            <a:avLst/>
          </a:prstGeom>
        </p:spPr>
      </p:pic>
      <p:pic>
        <p:nvPicPr>
          <p:cNvPr id="4" name="Picture 3" descr="A palm tree in a yard&#10;&#10;Description automatically generated">
            <a:extLst>
              <a:ext uri="{FF2B5EF4-FFF2-40B4-BE49-F238E27FC236}">
                <a16:creationId xmlns:a16="http://schemas.microsoft.com/office/drawing/2014/main" id="{460D80B4-D89B-2FEE-AD7B-C9EB0F69B0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438" y="0"/>
            <a:ext cx="5143500" cy="6858000"/>
          </a:xfrm>
          <a:prstGeom prst="rect">
            <a:avLst/>
          </a:prstGeom>
        </p:spPr>
      </p:pic>
      <p:sp>
        <p:nvSpPr>
          <p:cNvPr id="2" name="TextBox 1">
            <a:extLst>
              <a:ext uri="{FF2B5EF4-FFF2-40B4-BE49-F238E27FC236}">
                <a16:creationId xmlns:a16="http://schemas.microsoft.com/office/drawing/2014/main" id="{F4C0D4EA-EE06-3683-0600-CE99EA8A29A4}"/>
              </a:ext>
            </a:extLst>
          </p:cNvPr>
          <p:cNvSpPr txBox="1"/>
          <p:nvPr/>
        </p:nvSpPr>
        <p:spPr>
          <a:xfrm>
            <a:off x="2246684" y="5722070"/>
            <a:ext cx="2428806" cy="738664"/>
          </a:xfrm>
          <a:prstGeom prst="rect">
            <a:avLst/>
          </a:prstGeom>
          <a:noFill/>
        </p:spPr>
        <p:txBody>
          <a:bodyPr wrap="none" rtlCol="0">
            <a:spAutoFit/>
          </a:bodyPr>
          <a:lstStyle/>
          <a:p>
            <a:r>
              <a:rPr lang="en-US" sz="1400" b="1" i="1" err="1">
                <a:solidFill>
                  <a:schemeClr val="bg1"/>
                </a:solidFill>
                <a:latin typeface="Times New Roman" panose="02020603050405020304" pitchFamily="18" charset="0"/>
                <a:cs typeface="Times New Roman" panose="02020603050405020304" pitchFamily="18" charset="0"/>
              </a:rPr>
              <a:t>Bismarkia</a:t>
            </a:r>
            <a:r>
              <a:rPr lang="en-US" sz="1400" b="1" i="1">
                <a:solidFill>
                  <a:schemeClr val="bg1"/>
                </a:solidFill>
                <a:latin typeface="Times New Roman" panose="02020603050405020304" pitchFamily="18" charset="0"/>
                <a:cs typeface="Times New Roman" panose="02020603050405020304" pitchFamily="18" charset="0"/>
              </a:rPr>
              <a:t> nobilis</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Silver </a:t>
            </a:r>
            <a:r>
              <a:rPr lang="en-US" sz="1400" b="1" err="1">
                <a:solidFill>
                  <a:schemeClr val="bg1"/>
                </a:solidFill>
                <a:latin typeface="Times New Roman" panose="02020603050405020304" pitchFamily="18" charset="0"/>
                <a:cs typeface="Times New Roman" panose="02020603050405020304" pitchFamily="18" charset="0"/>
              </a:rPr>
              <a:t>Bismark</a:t>
            </a:r>
            <a:r>
              <a:rPr lang="en-US" sz="1400" b="1">
                <a:solidFill>
                  <a:schemeClr val="bg1"/>
                </a:solidFill>
                <a:latin typeface="Times New Roman" panose="02020603050405020304" pitchFamily="18" charset="0"/>
                <a:cs typeface="Times New Roman" panose="02020603050405020304" pitchFamily="18" charset="0"/>
              </a:rPr>
              <a:t> Palm</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not native, not freeze tolerant</a:t>
            </a:r>
          </a:p>
        </p:txBody>
      </p:sp>
      <p:pic>
        <p:nvPicPr>
          <p:cNvPr id="7" name="Picture 6" descr="A palm tree in front of a house&#10;&#10;Description automatically generated">
            <a:extLst>
              <a:ext uri="{FF2B5EF4-FFF2-40B4-BE49-F238E27FC236}">
                <a16:creationId xmlns:a16="http://schemas.microsoft.com/office/drawing/2014/main" id="{8C5BD5D8-161C-D720-9B1C-7DC8F94E92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042617" y="857250"/>
            <a:ext cx="6858000" cy="5143500"/>
          </a:xfrm>
          <a:prstGeom prst="rect">
            <a:avLst/>
          </a:prstGeom>
        </p:spPr>
      </p:pic>
      <p:sp>
        <p:nvSpPr>
          <p:cNvPr id="8" name="TextBox 7">
            <a:extLst>
              <a:ext uri="{FF2B5EF4-FFF2-40B4-BE49-F238E27FC236}">
                <a16:creationId xmlns:a16="http://schemas.microsoft.com/office/drawing/2014/main" id="{EFA632F4-E791-057C-1950-1A75E28FDD48}"/>
              </a:ext>
            </a:extLst>
          </p:cNvPr>
          <p:cNvSpPr txBox="1"/>
          <p:nvPr/>
        </p:nvSpPr>
        <p:spPr>
          <a:xfrm>
            <a:off x="5138449" y="5688449"/>
            <a:ext cx="2630848" cy="1169551"/>
          </a:xfrm>
          <a:prstGeom prst="rect">
            <a:avLst/>
          </a:prstGeom>
          <a:noFill/>
        </p:spPr>
        <p:txBody>
          <a:bodyPr wrap="none" rtlCol="0">
            <a:spAutoFit/>
          </a:bodyPr>
          <a:lstStyle/>
          <a:p>
            <a:r>
              <a:rPr lang="en-US" sz="1400" b="1" i="1" err="1">
                <a:solidFill>
                  <a:schemeClr val="bg1"/>
                </a:solidFill>
                <a:latin typeface="Times New Roman" panose="02020603050405020304" pitchFamily="18" charset="0"/>
                <a:cs typeface="Times New Roman" panose="02020603050405020304" pitchFamily="18" charset="0"/>
              </a:rPr>
              <a:t>Syagrus</a:t>
            </a:r>
            <a:r>
              <a:rPr lang="en-US" sz="1400" b="1" i="1">
                <a:solidFill>
                  <a:schemeClr val="bg1"/>
                </a:solidFill>
                <a:latin typeface="Times New Roman" panose="02020603050405020304" pitchFamily="18" charset="0"/>
                <a:cs typeface="Times New Roman" panose="02020603050405020304" pitchFamily="18" charset="0"/>
              </a:rPr>
              <a:t> </a:t>
            </a:r>
            <a:r>
              <a:rPr lang="en-US" sz="1400" b="1" i="1" err="1">
                <a:solidFill>
                  <a:schemeClr val="bg1"/>
                </a:solidFill>
                <a:latin typeface="Times New Roman" panose="02020603050405020304" pitchFamily="18" charset="0"/>
                <a:cs typeface="Times New Roman" panose="02020603050405020304" pitchFamily="18" charset="0"/>
              </a:rPr>
              <a:t>romanzoffiana</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Queen Palm</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pinnate fronds</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Exotic, introduced</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not cold hardy north of zone 9a,</a:t>
            </a:r>
          </a:p>
        </p:txBody>
      </p:sp>
      <p:sp>
        <p:nvSpPr>
          <p:cNvPr id="11" name="TextBox 10">
            <a:extLst>
              <a:ext uri="{FF2B5EF4-FFF2-40B4-BE49-F238E27FC236}">
                <a16:creationId xmlns:a16="http://schemas.microsoft.com/office/drawing/2014/main" id="{F4EE7A2B-EE3A-EE5D-2413-A7D103121BE8}"/>
              </a:ext>
            </a:extLst>
          </p:cNvPr>
          <p:cNvSpPr txBox="1"/>
          <p:nvPr/>
        </p:nvSpPr>
        <p:spPr>
          <a:xfrm>
            <a:off x="3170181" y="169683"/>
            <a:ext cx="4831451" cy="646331"/>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Nonnative introduced exotic arborescent palms</a:t>
            </a:r>
          </a:p>
          <a:p>
            <a:r>
              <a:rPr lang="en-US" b="1">
                <a:latin typeface="Times New Roman" panose="02020603050405020304" pitchFamily="18" charset="0"/>
                <a:cs typeface="Times New Roman" panose="02020603050405020304" pitchFamily="18" charset="0"/>
              </a:rPr>
              <a:t>Frost hardy in 9a but not freeze tolerant</a:t>
            </a:r>
          </a:p>
        </p:txBody>
      </p:sp>
      <p:sp>
        <p:nvSpPr>
          <p:cNvPr id="12" name="TextBox 11">
            <a:extLst>
              <a:ext uri="{FF2B5EF4-FFF2-40B4-BE49-F238E27FC236}">
                <a16:creationId xmlns:a16="http://schemas.microsoft.com/office/drawing/2014/main" id="{57C9DDEF-56EA-E10C-A3C7-3B25096D4556}"/>
              </a:ext>
            </a:extLst>
          </p:cNvPr>
          <p:cNvSpPr txBox="1"/>
          <p:nvPr/>
        </p:nvSpPr>
        <p:spPr>
          <a:xfrm>
            <a:off x="10344301" y="4336330"/>
            <a:ext cx="1617751" cy="2031325"/>
          </a:xfrm>
          <a:prstGeom prst="rect">
            <a:avLst/>
          </a:prstGeom>
          <a:noFill/>
        </p:spPr>
        <p:txBody>
          <a:bodyPr wrap="none" rtlCol="0">
            <a:spAutoFit/>
          </a:bodyPr>
          <a:lstStyle/>
          <a:p>
            <a:r>
              <a:rPr lang="en-US" sz="1400" b="1">
                <a:latin typeface="Times New Roman" panose="02020603050405020304" pitchFamily="18" charset="0"/>
                <a:cs typeface="Times New Roman" panose="02020603050405020304" pitchFamily="18" charset="0"/>
              </a:rPr>
              <a:t>Queen Palm</a:t>
            </a:r>
            <a:br>
              <a:rPr lang="en-US" sz="1400" b="1">
                <a:latin typeface="Times New Roman" panose="02020603050405020304" pitchFamily="18" charset="0"/>
                <a:cs typeface="Times New Roman" panose="02020603050405020304" pitchFamily="18" charset="0"/>
              </a:rPr>
            </a:br>
            <a:r>
              <a:rPr lang="en-US" sz="1400" b="1">
                <a:latin typeface="Times New Roman" panose="02020603050405020304" pitchFamily="18" charset="0"/>
                <a:cs typeface="Times New Roman" panose="02020603050405020304" pitchFamily="18" charset="0"/>
              </a:rPr>
              <a:t>fruit is edible</a:t>
            </a:r>
            <a:br>
              <a:rPr lang="en-US" sz="1400" b="1">
                <a:latin typeface="Times New Roman" panose="02020603050405020304" pitchFamily="18" charset="0"/>
                <a:cs typeface="Times New Roman" panose="02020603050405020304" pitchFamily="18" charset="0"/>
              </a:rPr>
            </a:br>
            <a:r>
              <a:rPr lang="en-US" sz="1400" b="1">
                <a:latin typeface="Times New Roman" panose="02020603050405020304" pitchFamily="18" charset="0"/>
                <a:cs typeface="Times New Roman" panose="02020603050405020304" pitchFamily="18" charset="0"/>
              </a:rPr>
              <a:t>sheds readily</a:t>
            </a:r>
            <a:br>
              <a:rPr lang="en-US" sz="1400" b="1">
                <a:latin typeface="Times New Roman" panose="02020603050405020304" pitchFamily="18" charset="0"/>
                <a:cs typeface="Times New Roman" panose="02020603050405020304" pitchFamily="18" charset="0"/>
              </a:rPr>
            </a:br>
            <a:r>
              <a:rPr lang="en-US" sz="1400" b="1">
                <a:latin typeface="Times New Roman" panose="02020603050405020304" pitchFamily="18" charset="0"/>
                <a:cs typeface="Times New Roman" panose="02020603050405020304" pitchFamily="18" charset="0"/>
              </a:rPr>
              <a:t>eaten by rodents</a:t>
            </a:r>
            <a:br>
              <a:rPr lang="en-US" sz="1400" b="1">
                <a:latin typeface="Times New Roman" panose="02020603050405020304" pitchFamily="18" charset="0"/>
                <a:cs typeface="Times New Roman" panose="02020603050405020304" pitchFamily="18" charset="0"/>
              </a:rPr>
            </a:br>
            <a:r>
              <a:rPr lang="en-US" sz="1400" b="1">
                <a:latin typeface="Times New Roman" panose="02020603050405020304" pitchFamily="18" charset="0"/>
                <a:cs typeface="Times New Roman" panose="02020603050405020304" pitchFamily="18" charset="0"/>
              </a:rPr>
              <a:t>and other wildlife</a:t>
            </a:r>
          </a:p>
          <a:p>
            <a:br>
              <a:rPr lang="en-US" sz="1400" b="1">
                <a:latin typeface="Times New Roman" panose="02020603050405020304" pitchFamily="18" charset="0"/>
                <a:cs typeface="Times New Roman" panose="02020603050405020304" pitchFamily="18" charset="0"/>
              </a:rPr>
            </a:br>
            <a:r>
              <a:rPr lang="en-US" sz="1400" b="1">
                <a:latin typeface="Times New Roman" panose="02020603050405020304" pitchFamily="18" charset="0"/>
                <a:cs typeface="Times New Roman" panose="02020603050405020304" pitchFamily="18" charset="0"/>
              </a:rPr>
              <a:t>Can be very messy</a:t>
            </a:r>
          </a:p>
          <a:p>
            <a:r>
              <a:rPr lang="en-US" sz="1400" b="1">
                <a:latin typeface="Times New Roman" panose="02020603050405020304" pitchFamily="18" charset="0"/>
                <a:cs typeface="Times New Roman" panose="02020603050405020304" pitchFamily="18" charset="0"/>
              </a:rPr>
              <a:t> when fruit litters</a:t>
            </a:r>
            <a:br>
              <a:rPr lang="en-US" sz="1400" b="1">
                <a:latin typeface="Times New Roman" panose="02020603050405020304" pitchFamily="18" charset="0"/>
                <a:cs typeface="Times New Roman" panose="02020603050405020304" pitchFamily="18" charset="0"/>
              </a:rPr>
            </a:br>
            <a:r>
              <a:rPr lang="en-US" sz="1400" b="1">
                <a:latin typeface="Times New Roman" panose="02020603050405020304" pitchFamily="18" charset="0"/>
                <a:cs typeface="Times New Roman" panose="02020603050405020304" pitchFamily="18" charset="0"/>
              </a:rPr>
              <a:t>the ground</a:t>
            </a:r>
          </a:p>
        </p:txBody>
      </p:sp>
    </p:spTree>
    <p:extLst>
      <p:ext uri="{BB962C8B-B14F-4D97-AF65-F5344CB8AC3E}">
        <p14:creationId xmlns:p14="http://schemas.microsoft.com/office/powerpoint/2010/main" val="1588822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 in a golf course&#10;&#10;Description automatically generated">
            <a:extLst>
              <a:ext uri="{FF2B5EF4-FFF2-40B4-BE49-F238E27FC236}">
                <a16:creationId xmlns:a16="http://schemas.microsoft.com/office/drawing/2014/main" id="{3B7C783D-8B61-F30F-A93B-E323CE9C86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
        <p:nvSpPr>
          <p:cNvPr id="4" name="TextBox 3">
            <a:extLst>
              <a:ext uri="{FF2B5EF4-FFF2-40B4-BE49-F238E27FC236}">
                <a16:creationId xmlns:a16="http://schemas.microsoft.com/office/drawing/2014/main" id="{9C988893-AD1D-1282-0EA0-D203B507A2D8}"/>
              </a:ext>
            </a:extLst>
          </p:cNvPr>
          <p:cNvSpPr txBox="1"/>
          <p:nvPr/>
        </p:nvSpPr>
        <p:spPr>
          <a:xfrm>
            <a:off x="1027522" y="6080289"/>
            <a:ext cx="3147015" cy="738664"/>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Butia odorata, </a:t>
            </a:r>
            <a:r>
              <a:rPr lang="en-US" sz="1400" b="1" i="1" err="1">
                <a:solidFill>
                  <a:schemeClr val="bg1"/>
                </a:solidFill>
                <a:latin typeface="Times New Roman" panose="02020603050405020304" pitchFamily="18" charset="0"/>
                <a:cs typeface="Times New Roman" panose="02020603050405020304" pitchFamily="18" charset="0"/>
              </a:rPr>
              <a:t>Pindo</a:t>
            </a:r>
            <a:r>
              <a:rPr lang="en-US" sz="1400" b="1" i="1">
                <a:solidFill>
                  <a:schemeClr val="bg1"/>
                </a:solidFill>
                <a:latin typeface="Times New Roman" panose="02020603050405020304" pitchFamily="18" charset="0"/>
                <a:cs typeface="Times New Roman" panose="02020603050405020304" pitchFamily="18" charset="0"/>
              </a:rPr>
              <a:t> Palm</a:t>
            </a:r>
            <a:r>
              <a:rPr lang="en-US" sz="1400" b="1">
                <a:solidFill>
                  <a:schemeClr val="bg1"/>
                </a:solidFill>
                <a:latin typeface="Times New Roman" panose="02020603050405020304" pitchFamily="18" charset="0"/>
                <a:cs typeface="Times New Roman" panose="02020603050405020304" pitchFamily="18" charset="0"/>
              </a:rPr>
              <a:t>, </a:t>
            </a:r>
            <a:r>
              <a:rPr lang="en-US" sz="1400" b="1" err="1">
                <a:solidFill>
                  <a:schemeClr val="bg1"/>
                </a:solidFill>
                <a:latin typeface="Times New Roman" panose="02020603050405020304" pitchFamily="18" charset="0"/>
                <a:cs typeface="Times New Roman" panose="02020603050405020304" pitchFamily="18" charset="0"/>
              </a:rPr>
              <a:t>Pindo</a:t>
            </a:r>
            <a:r>
              <a:rPr lang="en-US" sz="1400" b="1">
                <a:solidFill>
                  <a:schemeClr val="bg1"/>
                </a:solidFill>
                <a:latin typeface="Times New Roman" panose="02020603050405020304" pitchFamily="18" charset="0"/>
                <a:cs typeface="Times New Roman" panose="02020603050405020304" pitchFamily="18" charset="0"/>
              </a:rPr>
              <a:t> Palm</a:t>
            </a:r>
          </a:p>
          <a:p>
            <a:r>
              <a:rPr lang="en-US" sz="1400" b="1">
                <a:solidFill>
                  <a:schemeClr val="bg1"/>
                </a:solidFill>
                <a:latin typeface="Times New Roman" panose="02020603050405020304" pitchFamily="18" charset="0"/>
                <a:cs typeface="Times New Roman" panose="02020603050405020304" pitchFamily="18" charset="0"/>
              </a:rPr>
              <a:t>South American, nonnative</a:t>
            </a:r>
          </a:p>
          <a:p>
            <a:r>
              <a:rPr lang="en-US" sz="1400" b="1">
                <a:solidFill>
                  <a:schemeClr val="bg1"/>
                </a:solidFill>
                <a:latin typeface="Times New Roman" panose="02020603050405020304" pitchFamily="18" charset="0"/>
                <a:cs typeface="Times New Roman" panose="02020603050405020304" pitchFamily="18" charset="0"/>
              </a:rPr>
              <a:t>edible fruit Cold and drought tolerant</a:t>
            </a:r>
          </a:p>
        </p:txBody>
      </p:sp>
      <p:pic>
        <p:nvPicPr>
          <p:cNvPr id="6" name="Picture 5" descr="A bunch of orange fruits from a tree&#10;&#10;Description automatically generated">
            <a:extLst>
              <a:ext uri="{FF2B5EF4-FFF2-40B4-BE49-F238E27FC236}">
                <a16:creationId xmlns:a16="http://schemas.microsoft.com/office/drawing/2014/main" id="{2F993D26-CDD7-DAA0-6FF2-302672D8DB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723898" y="410816"/>
            <a:ext cx="3286552" cy="2464914"/>
          </a:xfrm>
          <a:prstGeom prst="rect">
            <a:avLst/>
          </a:prstGeom>
        </p:spPr>
      </p:pic>
      <p:pic>
        <p:nvPicPr>
          <p:cNvPr id="8" name="Picture 7" descr="Orange fruits on the ground&#10;&#10;Description automatically generated">
            <a:extLst>
              <a:ext uri="{FF2B5EF4-FFF2-40B4-BE49-F238E27FC236}">
                <a16:creationId xmlns:a16="http://schemas.microsoft.com/office/drawing/2014/main" id="{47998BA5-B0A6-3BAD-71A5-497EED0A54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7085" y="-3"/>
            <a:ext cx="2464915" cy="3286553"/>
          </a:xfrm>
          <a:prstGeom prst="rect">
            <a:avLst/>
          </a:prstGeom>
        </p:spPr>
      </p:pic>
      <p:pic>
        <p:nvPicPr>
          <p:cNvPr id="10" name="Picture 9" descr="A couple of pots of food&#10;&#10;Description automatically generated">
            <a:extLst>
              <a:ext uri="{FF2B5EF4-FFF2-40B4-BE49-F238E27FC236}">
                <a16:creationId xmlns:a16="http://schemas.microsoft.com/office/drawing/2014/main" id="{B386406C-8458-CAD5-03D5-18AB53FCCD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7638" y="3532404"/>
            <a:ext cx="2464912" cy="3286549"/>
          </a:xfrm>
          <a:prstGeom prst="rect">
            <a:avLst/>
          </a:prstGeom>
        </p:spPr>
      </p:pic>
      <p:pic>
        <p:nvPicPr>
          <p:cNvPr id="12" name="Picture 11" descr="Jars of jam and a plate of food&#10;&#10;Description automatically generated">
            <a:extLst>
              <a:ext uri="{FF2B5EF4-FFF2-40B4-BE49-F238E27FC236}">
                <a16:creationId xmlns:a16="http://schemas.microsoft.com/office/drawing/2014/main" id="{AE6D01CB-C87C-9274-F014-874A17447F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9929" y="3532400"/>
            <a:ext cx="4382071" cy="3286553"/>
          </a:xfrm>
          <a:prstGeom prst="rect">
            <a:avLst/>
          </a:prstGeom>
        </p:spPr>
      </p:pic>
      <p:sp>
        <p:nvSpPr>
          <p:cNvPr id="14" name="TextBox 13">
            <a:extLst>
              <a:ext uri="{FF2B5EF4-FFF2-40B4-BE49-F238E27FC236}">
                <a16:creationId xmlns:a16="http://schemas.microsoft.com/office/drawing/2014/main" id="{C415E596-F8C3-3917-FDB7-465F20115682}"/>
              </a:ext>
            </a:extLst>
          </p:cNvPr>
          <p:cNvSpPr txBox="1"/>
          <p:nvPr/>
        </p:nvSpPr>
        <p:spPr>
          <a:xfrm>
            <a:off x="5344303" y="235670"/>
            <a:ext cx="1691360" cy="1477328"/>
          </a:xfrm>
          <a:prstGeom prst="rect">
            <a:avLst/>
          </a:prstGeom>
          <a:noFill/>
        </p:spPr>
        <p:txBody>
          <a:bodyPr wrap="none" rtlCol="0">
            <a:spAutoFit/>
          </a:bodyPr>
          <a:lstStyle/>
          <a:p>
            <a:r>
              <a:rPr lang="en-US" err="1"/>
              <a:t>Pindo</a:t>
            </a:r>
            <a:r>
              <a:rPr lang="en-US"/>
              <a:t> Palm fruit</a:t>
            </a:r>
            <a:br>
              <a:rPr lang="en-US"/>
            </a:br>
            <a:r>
              <a:rPr lang="en-US"/>
              <a:t>eat fresh;</a:t>
            </a:r>
            <a:br>
              <a:rPr lang="en-US"/>
            </a:br>
            <a:r>
              <a:rPr lang="en-US"/>
              <a:t>pit and freeze;</a:t>
            </a:r>
            <a:br>
              <a:rPr lang="en-US"/>
            </a:br>
            <a:r>
              <a:rPr lang="en-US"/>
              <a:t>or make jam,</a:t>
            </a:r>
            <a:br>
              <a:rPr lang="en-US"/>
            </a:br>
            <a:r>
              <a:rPr lang="en-US"/>
              <a:t>jelly or wine</a:t>
            </a:r>
          </a:p>
        </p:txBody>
      </p:sp>
    </p:spTree>
    <p:extLst>
      <p:ext uri="{BB962C8B-B14F-4D97-AF65-F5344CB8AC3E}">
        <p14:creationId xmlns:p14="http://schemas.microsoft.com/office/powerpoint/2010/main" val="2474192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 in a yard&#10;&#10;Description automatically generated">
            <a:extLst>
              <a:ext uri="{FF2B5EF4-FFF2-40B4-BE49-F238E27FC236}">
                <a16:creationId xmlns:a16="http://schemas.microsoft.com/office/drawing/2014/main" id="{7C92FA6A-F26E-C316-E4D1-FE543C2121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501588" y="1501588"/>
            <a:ext cx="6858000" cy="3854824"/>
          </a:xfrm>
          <a:prstGeom prst="rect">
            <a:avLst/>
          </a:prstGeom>
        </p:spPr>
      </p:pic>
      <p:pic>
        <p:nvPicPr>
          <p:cNvPr id="5" name="Picture 4" descr="A group of plants in pots&#10;&#10;Description automatically generated">
            <a:extLst>
              <a:ext uri="{FF2B5EF4-FFF2-40B4-BE49-F238E27FC236}">
                <a16:creationId xmlns:a16="http://schemas.microsoft.com/office/drawing/2014/main" id="{2F67ED1E-26D4-C1C8-BCE8-8FD1694AB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8626" y="0"/>
            <a:ext cx="7752131" cy="4357407"/>
          </a:xfrm>
          <a:prstGeom prst="rect">
            <a:avLst/>
          </a:prstGeom>
        </p:spPr>
      </p:pic>
      <p:sp>
        <p:nvSpPr>
          <p:cNvPr id="6" name="TextBox 5">
            <a:extLst>
              <a:ext uri="{FF2B5EF4-FFF2-40B4-BE49-F238E27FC236}">
                <a16:creationId xmlns:a16="http://schemas.microsoft.com/office/drawing/2014/main" id="{5D7E624C-12F7-047E-E270-0EF570EBCF4D}"/>
              </a:ext>
            </a:extLst>
          </p:cNvPr>
          <p:cNvSpPr txBox="1"/>
          <p:nvPr/>
        </p:nvSpPr>
        <p:spPr>
          <a:xfrm>
            <a:off x="4911365" y="4817097"/>
            <a:ext cx="6143605" cy="1569660"/>
          </a:xfrm>
          <a:prstGeom prst="rect">
            <a:avLst/>
          </a:prstGeom>
          <a:noFill/>
        </p:spPr>
        <p:txBody>
          <a:bodyPr wrap="none" rtlCol="0">
            <a:spAutoFit/>
          </a:bodyPr>
          <a:lstStyle/>
          <a:p>
            <a:r>
              <a:rPr lang="en-US" sz="1600" b="1" i="1" err="1">
                <a:latin typeface="Times New Roman" panose="02020603050405020304" pitchFamily="18" charset="0"/>
                <a:cs typeface="Times New Roman" panose="02020603050405020304" pitchFamily="18" charset="0"/>
              </a:rPr>
              <a:t>Butagrus</a:t>
            </a:r>
            <a:r>
              <a:rPr lang="en-US" sz="1600" b="1" i="1">
                <a:latin typeface="Times New Roman" panose="02020603050405020304" pitchFamily="18" charset="0"/>
                <a:cs typeface="Times New Roman" panose="02020603050405020304" pitchFamily="18" charset="0"/>
              </a:rPr>
              <a:t> </a:t>
            </a:r>
            <a:r>
              <a:rPr lang="en-US" sz="1600" b="1" i="1" err="1">
                <a:latin typeface="Times New Roman" panose="02020603050405020304" pitchFamily="18" charset="0"/>
                <a:cs typeface="Times New Roman" panose="02020603050405020304" pitchFamily="18" charset="0"/>
              </a:rPr>
              <a:t>nabonnandii</a:t>
            </a:r>
            <a:r>
              <a:rPr lang="en-US" sz="1600" b="1">
                <a:latin typeface="Times New Roman" panose="02020603050405020304" pitchFamily="18" charset="0"/>
                <a:cs typeface="Times New Roman" panose="02020603050405020304" pitchFamily="18" charset="0"/>
              </a:rPr>
              <a:t>, Mule Palm, grown at Brooksville Palms, FL.</a:t>
            </a:r>
            <a:br>
              <a:rPr lang="en-US" sz="1600" b="1">
                <a:latin typeface="Times New Roman" panose="02020603050405020304" pitchFamily="18" charset="0"/>
                <a:cs typeface="Times New Roman" panose="02020603050405020304" pitchFamily="18" charset="0"/>
              </a:rPr>
            </a:br>
            <a:r>
              <a:rPr lang="en-US" sz="1600">
                <a:latin typeface="Times New Roman" panose="02020603050405020304" pitchFamily="18" charset="0"/>
                <a:cs typeface="Times New Roman" panose="02020603050405020304" pitchFamily="18" charset="0"/>
              </a:rPr>
              <a:t>Manmade hybrid cross between Queen and </a:t>
            </a:r>
            <a:r>
              <a:rPr lang="en-US" sz="1600" err="1">
                <a:latin typeface="Times New Roman" panose="02020603050405020304" pitchFamily="18" charset="0"/>
                <a:cs typeface="Times New Roman" panose="02020603050405020304" pitchFamily="18" charset="0"/>
              </a:rPr>
              <a:t>Pindo</a:t>
            </a:r>
            <a:r>
              <a:rPr lang="en-US" sz="1600">
                <a:latin typeface="Times New Roman" panose="02020603050405020304" pitchFamily="18" charset="0"/>
                <a:cs typeface="Times New Roman" panose="02020603050405020304" pitchFamily="18" charset="0"/>
              </a:rPr>
              <a:t> palms.</a:t>
            </a:r>
            <a:br>
              <a:rPr lang="en-US" sz="1600">
                <a:latin typeface="Times New Roman" panose="02020603050405020304" pitchFamily="18" charset="0"/>
                <a:cs typeface="Times New Roman" panose="02020603050405020304" pitchFamily="18" charset="0"/>
              </a:rPr>
            </a:br>
            <a:r>
              <a:rPr lang="en-US" sz="1600">
                <a:latin typeface="Times New Roman" panose="02020603050405020304" pitchFamily="18" charset="0"/>
                <a:cs typeface="Times New Roman" panose="02020603050405020304" pitchFamily="18" charset="0"/>
              </a:rPr>
              <a:t>more cold tolerant than a </a:t>
            </a:r>
            <a:r>
              <a:rPr lang="en-US" sz="1600" err="1">
                <a:latin typeface="Times New Roman" panose="02020603050405020304" pitchFamily="18" charset="0"/>
                <a:cs typeface="Times New Roman" panose="02020603050405020304" pitchFamily="18" charset="0"/>
              </a:rPr>
              <a:t>Pindo</a:t>
            </a:r>
            <a:r>
              <a:rPr lang="en-US" sz="1600">
                <a:latin typeface="Times New Roman" panose="02020603050405020304" pitchFamily="18" charset="0"/>
                <a:cs typeface="Times New Roman" panose="02020603050405020304" pitchFamily="18" charset="0"/>
              </a:rPr>
              <a:t> Palm</a:t>
            </a:r>
          </a:p>
          <a:p>
            <a:r>
              <a:rPr lang="en-US" sz="1600">
                <a:latin typeface="Times New Roman" panose="02020603050405020304" pitchFamily="18" charset="0"/>
                <a:cs typeface="Times New Roman" panose="02020603050405020304" pitchFamily="18" charset="0"/>
              </a:rPr>
              <a:t>Pinnate fronds with the gracefulness of a Queen Palm</a:t>
            </a:r>
          </a:p>
          <a:p>
            <a:r>
              <a:rPr lang="en-US" sz="1600">
                <a:latin typeface="Times New Roman" panose="02020603050405020304" pitchFamily="18" charset="0"/>
                <a:cs typeface="Times New Roman" panose="02020603050405020304" pitchFamily="18" charset="0"/>
              </a:rPr>
              <a:t>Edible fruit but the seeds inside are generally sterile.</a:t>
            </a:r>
          </a:p>
          <a:p>
            <a:r>
              <a:rPr lang="en-US" sz="1600">
                <a:latin typeface="Times New Roman" panose="02020603050405020304" pitchFamily="18" charset="0"/>
                <a:cs typeface="Times New Roman" panose="02020603050405020304" pitchFamily="18" charset="0"/>
              </a:rPr>
              <a:t>Makes good jam, jelly and wine</a:t>
            </a:r>
          </a:p>
        </p:txBody>
      </p:sp>
    </p:spTree>
    <p:extLst>
      <p:ext uri="{BB962C8B-B14F-4D97-AF65-F5344CB8AC3E}">
        <p14:creationId xmlns:p14="http://schemas.microsoft.com/office/powerpoint/2010/main" val="2284929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s in a park&#10;&#10;Description automatically generated">
            <a:extLst>
              <a:ext uri="{FF2B5EF4-FFF2-40B4-BE49-F238E27FC236}">
                <a16:creationId xmlns:a16="http://schemas.microsoft.com/office/drawing/2014/main" id="{B9E3275A-A5FC-9E40-EC73-85E17D38EE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
        <p:nvSpPr>
          <p:cNvPr id="4" name="TextBox 3">
            <a:extLst>
              <a:ext uri="{FF2B5EF4-FFF2-40B4-BE49-F238E27FC236}">
                <a16:creationId xmlns:a16="http://schemas.microsoft.com/office/drawing/2014/main" id="{0CEFDF80-C2D5-F7B8-32E0-D4D42B189BF1}"/>
              </a:ext>
            </a:extLst>
          </p:cNvPr>
          <p:cNvSpPr txBox="1"/>
          <p:nvPr/>
        </p:nvSpPr>
        <p:spPr>
          <a:xfrm>
            <a:off x="952500" y="5476973"/>
            <a:ext cx="1915589" cy="954107"/>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Phoenix </a:t>
            </a:r>
            <a:r>
              <a:rPr lang="en-US" sz="1400" b="1" i="1" err="1">
                <a:solidFill>
                  <a:schemeClr val="bg1"/>
                </a:solidFill>
                <a:latin typeface="Times New Roman" panose="02020603050405020304" pitchFamily="18" charset="0"/>
                <a:cs typeface="Times New Roman" panose="02020603050405020304" pitchFamily="18" charset="0"/>
              </a:rPr>
              <a:t>robilini</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Pygmy Date Palm</a:t>
            </a:r>
          </a:p>
          <a:p>
            <a:r>
              <a:rPr lang="en-US" sz="1400" b="1">
                <a:solidFill>
                  <a:schemeClr val="bg1"/>
                </a:solidFill>
                <a:latin typeface="Times New Roman" panose="02020603050405020304" pitchFamily="18" charset="0"/>
                <a:cs typeface="Times New Roman" panose="02020603050405020304" pitchFamily="18" charset="0"/>
              </a:rPr>
              <a:t>Not native from S Asia</a:t>
            </a:r>
          </a:p>
          <a:p>
            <a:r>
              <a:rPr lang="en-US" sz="1400" b="1">
                <a:solidFill>
                  <a:schemeClr val="bg1"/>
                </a:solidFill>
                <a:latin typeface="Times New Roman" panose="02020603050405020304" pitchFamily="18" charset="0"/>
                <a:cs typeface="Times New Roman" panose="02020603050405020304" pitchFamily="18" charset="0"/>
              </a:rPr>
              <a:t>Not freeze tolerant</a:t>
            </a:r>
          </a:p>
        </p:txBody>
      </p:sp>
      <p:pic>
        <p:nvPicPr>
          <p:cNvPr id="8" name="Picture 7" descr="A green plant next to a building&#10;&#10;Description automatically generated">
            <a:extLst>
              <a:ext uri="{FF2B5EF4-FFF2-40B4-BE49-F238E27FC236}">
                <a16:creationId xmlns:a16="http://schemas.microsoft.com/office/drawing/2014/main" id="{2BD4498F-42FE-671A-8A12-CAD709CF75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38750" y="857250"/>
            <a:ext cx="6858000" cy="5143500"/>
          </a:xfrm>
          <a:prstGeom prst="rect">
            <a:avLst/>
          </a:prstGeom>
        </p:spPr>
      </p:pic>
      <p:sp>
        <p:nvSpPr>
          <p:cNvPr id="9" name="TextBox 8">
            <a:extLst>
              <a:ext uri="{FF2B5EF4-FFF2-40B4-BE49-F238E27FC236}">
                <a16:creationId xmlns:a16="http://schemas.microsoft.com/office/drawing/2014/main" id="{7638DD46-8664-1945-FFA8-9E8A5E590444}"/>
              </a:ext>
            </a:extLst>
          </p:cNvPr>
          <p:cNvSpPr txBox="1"/>
          <p:nvPr/>
        </p:nvSpPr>
        <p:spPr>
          <a:xfrm>
            <a:off x="6394810" y="5597067"/>
            <a:ext cx="1915589" cy="1169551"/>
          </a:xfrm>
          <a:prstGeom prst="rect">
            <a:avLst/>
          </a:prstGeom>
          <a:noFill/>
        </p:spPr>
        <p:txBody>
          <a:bodyPr wrap="none" rtlCol="0">
            <a:spAutoFit/>
          </a:bodyPr>
          <a:lstStyle/>
          <a:p>
            <a:r>
              <a:rPr lang="en-US" sz="1400" i="1" err="1">
                <a:solidFill>
                  <a:schemeClr val="bg1"/>
                </a:solidFill>
                <a:latin typeface="Times New Roman" panose="02020603050405020304" pitchFamily="18" charset="0"/>
                <a:cs typeface="Times New Roman" panose="02020603050405020304" pitchFamily="18" charset="0"/>
              </a:rPr>
              <a:t>Raphis</a:t>
            </a:r>
            <a:r>
              <a:rPr lang="en-US" sz="1400" i="1">
                <a:solidFill>
                  <a:schemeClr val="bg1"/>
                </a:solidFill>
                <a:latin typeface="Times New Roman" panose="02020603050405020304" pitchFamily="18" charset="0"/>
                <a:cs typeface="Times New Roman" panose="02020603050405020304" pitchFamily="18" charset="0"/>
              </a:rPr>
              <a:t> </a:t>
            </a:r>
            <a:r>
              <a:rPr lang="en-US" sz="1400" i="1" err="1">
                <a:solidFill>
                  <a:schemeClr val="bg1"/>
                </a:solidFill>
                <a:latin typeface="Times New Roman" panose="02020603050405020304" pitchFamily="18" charset="0"/>
                <a:cs typeface="Times New Roman" panose="02020603050405020304" pitchFamily="18" charset="0"/>
              </a:rPr>
              <a:t>excelsa</a:t>
            </a:r>
            <a:br>
              <a:rPr lang="en-US" sz="1400" i="1">
                <a:solidFill>
                  <a:schemeClr val="bg1"/>
                </a:solidFill>
                <a:latin typeface="Times New Roman" panose="02020603050405020304" pitchFamily="18" charset="0"/>
                <a:cs typeface="Times New Roman" panose="02020603050405020304" pitchFamily="18" charset="0"/>
              </a:rPr>
            </a:br>
            <a:r>
              <a:rPr lang="en-US" sz="1400">
                <a:solidFill>
                  <a:schemeClr val="bg1"/>
                </a:solidFill>
                <a:latin typeface="Times New Roman" panose="02020603050405020304" pitchFamily="18" charset="0"/>
                <a:cs typeface="Times New Roman" panose="02020603050405020304" pitchFamily="18" charset="0"/>
              </a:rPr>
              <a:t>(Chinese) Lady Palm</a:t>
            </a:r>
            <a:br>
              <a:rPr lang="en-US" sz="1400">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Not native from S Asia</a:t>
            </a:r>
          </a:p>
          <a:p>
            <a:r>
              <a:rPr lang="en-US" sz="1400" b="1">
                <a:solidFill>
                  <a:schemeClr val="bg1"/>
                </a:solidFill>
                <a:latin typeface="Times New Roman" panose="02020603050405020304" pitchFamily="18" charset="0"/>
                <a:cs typeface="Times New Roman" panose="02020603050405020304" pitchFamily="18" charset="0"/>
              </a:rPr>
              <a:t>Not freeze tolerant</a:t>
            </a:r>
          </a:p>
          <a:p>
            <a:endParaRPr lang="en-US" sz="14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4A29683-C1EF-C440-0CA5-598EDCA6CB4C}"/>
              </a:ext>
            </a:extLst>
          </p:cNvPr>
          <p:cNvSpPr txBox="1"/>
          <p:nvPr/>
        </p:nvSpPr>
        <p:spPr>
          <a:xfrm>
            <a:off x="3073138" y="188536"/>
            <a:ext cx="4258538" cy="923330"/>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Nonnative introduced exotic dwarf palms</a:t>
            </a:r>
          </a:p>
          <a:p>
            <a:r>
              <a:rPr lang="en-US" b="1">
                <a:latin typeface="Times New Roman" panose="02020603050405020304" pitchFamily="18" charset="0"/>
                <a:cs typeface="Times New Roman" panose="02020603050405020304" pitchFamily="18" charset="0"/>
              </a:rPr>
              <a:t>Frost hardy but not freeze tolerant</a:t>
            </a:r>
          </a:p>
          <a:p>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504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384FE9-689E-DB3B-361F-EFC07B6E16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035" y="194654"/>
            <a:ext cx="5294831" cy="4869886"/>
          </a:xfrm>
          <a:prstGeom prst="rect">
            <a:avLst/>
          </a:prstGeom>
        </p:spPr>
      </p:pic>
      <p:pic>
        <p:nvPicPr>
          <p:cNvPr id="17" name="Picture 16">
            <a:extLst>
              <a:ext uri="{FF2B5EF4-FFF2-40B4-BE49-F238E27FC236}">
                <a16:creationId xmlns:a16="http://schemas.microsoft.com/office/drawing/2014/main" id="{6CBF6046-FB3A-7D83-D612-ABB0ECB1C7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5135" y="194654"/>
            <a:ext cx="5068007" cy="3791479"/>
          </a:xfrm>
          <a:prstGeom prst="rect">
            <a:avLst/>
          </a:prstGeom>
        </p:spPr>
      </p:pic>
      <p:sp>
        <p:nvSpPr>
          <p:cNvPr id="18" name="TextBox 17">
            <a:extLst>
              <a:ext uri="{FF2B5EF4-FFF2-40B4-BE49-F238E27FC236}">
                <a16:creationId xmlns:a16="http://schemas.microsoft.com/office/drawing/2014/main" id="{9EA7DA20-306A-4418-F4A8-ACE7FEA4C471}"/>
              </a:ext>
            </a:extLst>
          </p:cNvPr>
          <p:cNvSpPr txBox="1"/>
          <p:nvPr/>
        </p:nvSpPr>
        <p:spPr>
          <a:xfrm>
            <a:off x="379863" y="5064540"/>
            <a:ext cx="4589398" cy="738664"/>
          </a:xfrm>
          <a:prstGeom prst="rect">
            <a:avLst/>
          </a:prstGeom>
          <a:noFill/>
        </p:spPr>
        <p:txBody>
          <a:bodyPr wrap="none" rtlCol="0">
            <a:spAutoFit/>
          </a:bodyPr>
          <a:lstStyle/>
          <a:p>
            <a:r>
              <a:rPr lang="en-US" sz="1400" b="1">
                <a:latin typeface="Times New Roman" panose="02020603050405020304" pitchFamily="18" charset="0"/>
                <a:cs typeface="Times New Roman" panose="02020603050405020304" pitchFamily="18" charset="0"/>
              </a:rPr>
              <a:t>No part of the continental USA is within tropical latitudes</a:t>
            </a:r>
          </a:p>
          <a:p>
            <a:r>
              <a:rPr lang="en-US" sz="1400" b="1">
                <a:latin typeface="Times New Roman" panose="02020603050405020304" pitchFamily="18" charset="0"/>
                <a:cs typeface="Times New Roman" panose="02020603050405020304" pitchFamily="18" charset="0"/>
              </a:rPr>
              <a:t>Most of Florida has a humid subtropical climate.</a:t>
            </a:r>
          </a:p>
          <a:p>
            <a:r>
              <a:rPr lang="en-US" sz="1400" b="1">
                <a:latin typeface="Times New Roman" panose="02020603050405020304" pitchFamily="18" charset="0"/>
                <a:cs typeface="Times New Roman" panose="02020603050405020304" pitchFamily="18" charset="0"/>
              </a:rPr>
              <a:t>Tropical plants cannot survive frosts and freezing</a:t>
            </a:r>
          </a:p>
        </p:txBody>
      </p:sp>
      <p:sp>
        <p:nvSpPr>
          <p:cNvPr id="19" name="TextBox 18">
            <a:extLst>
              <a:ext uri="{FF2B5EF4-FFF2-40B4-BE49-F238E27FC236}">
                <a16:creationId xmlns:a16="http://schemas.microsoft.com/office/drawing/2014/main" id="{0317D484-2B20-79E3-BEE4-38B0E99573BD}"/>
              </a:ext>
            </a:extLst>
          </p:cNvPr>
          <p:cNvSpPr txBox="1"/>
          <p:nvPr/>
        </p:nvSpPr>
        <p:spPr>
          <a:xfrm>
            <a:off x="6653771" y="4264321"/>
            <a:ext cx="5229060" cy="1169551"/>
          </a:xfrm>
          <a:prstGeom prst="rect">
            <a:avLst/>
          </a:prstGeom>
          <a:noFill/>
        </p:spPr>
        <p:txBody>
          <a:bodyPr wrap="none" rtlCol="0">
            <a:spAutoFit/>
          </a:bodyPr>
          <a:lstStyle/>
          <a:p>
            <a:r>
              <a:rPr lang="en-US" sz="1400" b="1">
                <a:latin typeface="Times New Roman" panose="02020603050405020304" pitchFamily="18" charset="0"/>
                <a:cs typeface="Times New Roman" panose="02020603050405020304" pitchFamily="18" charset="0"/>
              </a:rPr>
              <a:t>Coastal Citrus County</a:t>
            </a:r>
            <a:r>
              <a:rPr lang="en-US" sz="1400">
                <a:latin typeface="Times New Roman" panose="02020603050405020304" pitchFamily="18" charset="0"/>
                <a:cs typeface="Times New Roman" panose="02020603050405020304" pitchFamily="18" charset="0"/>
              </a:rPr>
              <a:t> averages 54-58” of rain.</a:t>
            </a:r>
          </a:p>
          <a:p>
            <a:r>
              <a:rPr lang="en-US" sz="1400" b="1">
                <a:latin typeface="Times New Roman" panose="02020603050405020304" pitchFamily="18" charset="0"/>
                <a:cs typeface="Times New Roman" panose="02020603050405020304" pitchFamily="18" charset="0"/>
              </a:rPr>
              <a:t>Eastern inland Citrus County</a:t>
            </a:r>
            <a:r>
              <a:rPr lang="en-US" sz="1400">
                <a:latin typeface="Times New Roman" panose="02020603050405020304" pitchFamily="18" charset="0"/>
                <a:cs typeface="Times New Roman" panose="02020603050405020304" pitchFamily="18" charset="0"/>
              </a:rPr>
              <a:t> averages 50-54”</a:t>
            </a:r>
          </a:p>
          <a:p>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cs typeface="Times New Roman" panose="02020603050405020304" pitchFamily="18" charset="0"/>
              </a:rPr>
              <a:t>The summer rainy season starts in June and ends about October</a:t>
            </a:r>
          </a:p>
          <a:p>
            <a:r>
              <a:rPr lang="en-US" sz="1400">
                <a:latin typeface="Times New Roman" panose="02020603050405020304" pitchFamily="18" charset="0"/>
                <a:cs typeface="Times New Roman" panose="02020603050405020304" pitchFamily="18" charset="0"/>
              </a:rPr>
              <a:t>The driest months are April through May until the rainy season begins</a:t>
            </a:r>
          </a:p>
        </p:txBody>
      </p:sp>
    </p:spTree>
    <p:extLst>
      <p:ext uri="{BB962C8B-B14F-4D97-AF65-F5344CB8AC3E}">
        <p14:creationId xmlns:p14="http://schemas.microsoft.com/office/powerpoint/2010/main" val="241139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ranch with fruits&#10;&#10;Description automatically generated">
            <a:extLst>
              <a:ext uri="{FF2B5EF4-FFF2-40B4-BE49-F238E27FC236}">
                <a16:creationId xmlns:a16="http://schemas.microsoft.com/office/drawing/2014/main" id="{9B5D81A1-9116-24BF-C019-A4C5C91A17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4677" y="2976280"/>
            <a:ext cx="5586376" cy="4189781"/>
          </a:xfrm>
          <a:prstGeom prst="rect">
            <a:avLst/>
          </a:prstGeom>
        </p:spPr>
      </p:pic>
      <p:pic>
        <p:nvPicPr>
          <p:cNvPr id="11" name="Picture 10" descr="A tree next to a building&#10;&#10;Description automatically generated">
            <a:extLst>
              <a:ext uri="{FF2B5EF4-FFF2-40B4-BE49-F238E27FC236}">
                <a16:creationId xmlns:a16="http://schemas.microsoft.com/office/drawing/2014/main" id="{B6CB06BD-A006-124D-4E1E-4F2E3D17F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29644" y="3396872"/>
            <a:ext cx="3881718" cy="3040535"/>
          </a:xfrm>
          <a:prstGeom prst="rect">
            <a:avLst/>
          </a:prstGeom>
        </p:spPr>
      </p:pic>
      <p:pic>
        <p:nvPicPr>
          <p:cNvPr id="13" name="Picture 12" descr="A statue of a child in a garden&#10;&#10;Description automatically generated">
            <a:extLst>
              <a:ext uri="{FF2B5EF4-FFF2-40B4-BE49-F238E27FC236}">
                <a16:creationId xmlns:a16="http://schemas.microsoft.com/office/drawing/2014/main" id="{D0F47D96-B3D6-52CD-0F2C-A1629FA9B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996" y="2976280"/>
            <a:ext cx="3125231" cy="3881719"/>
          </a:xfrm>
          <a:prstGeom prst="rect">
            <a:avLst/>
          </a:prstGeom>
        </p:spPr>
      </p:pic>
      <p:pic>
        <p:nvPicPr>
          <p:cNvPr id="14" name="Picture 13" descr="Diagram, map&#10;&#10;Description automatically generated">
            <a:extLst>
              <a:ext uri="{FF2B5EF4-FFF2-40B4-BE49-F238E27FC236}">
                <a16:creationId xmlns:a16="http://schemas.microsoft.com/office/drawing/2014/main" id="{4B5EEA46-029E-7ABA-6E78-3C05348676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56376" y="0"/>
            <a:ext cx="2635624" cy="2906779"/>
          </a:xfrm>
          <a:prstGeom prst="rect">
            <a:avLst/>
          </a:prstGeom>
        </p:spPr>
      </p:pic>
      <p:sp>
        <p:nvSpPr>
          <p:cNvPr id="15" name="TextBox 14">
            <a:extLst>
              <a:ext uri="{FF2B5EF4-FFF2-40B4-BE49-F238E27FC236}">
                <a16:creationId xmlns:a16="http://schemas.microsoft.com/office/drawing/2014/main" id="{67FADCB8-4AB9-EE2B-E13C-3C2CFD09C051}"/>
              </a:ext>
            </a:extLst>
          </p:cNvPr>
          <p:cNvSpPr txBox="1"/>
          <p:nvPr/>
        </p:nvSpPr>
        <p:spPr>
          <a:xfrm>
            <a:off x="502025" y="83180"/>
            <a:ext cx="8875057" cy="2893100"/>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Ilex yaupon </a:t>
            </a:r>
            <a:r>
              <a:rPr lang="en-US">
                <a:latin typeface="Times New Roman" panose="02020603050405020304" pitchFamily="18" charset="0"/>
                <a:cs typeface="Times New Roman" panose="02020603050405020304" pitchFamily="18" charset="0"/>
              </a:rPr>
              <a:t>is a native, evergreen, perennial tree or shrub, </a:t>
            </a:r>
            <a:r>
              <a:rPr lang="en-US" b="1">
                <a:latin typeface="Times New Roman" panose="02020603050405020304" pitchFamily="18" charset="0"/>
                <a:cs typeface="Times New Roman" panose="02020603050405020304" pitchFamily="18" charset="0"/>
              </a:rPr>
              <a:t>endemic to the SE Coastal Plain</a:t>
            </a:r>
            <a:r>
              <a:rPr lang="en-US">
                <a:latin typeface="Times New Roman" panose="02020603050405020304" pitchFamily="18" charset="0"/>
                <a:cs typeface="Times New Roman" panose="02020603050405020304" pitchFamily="18" charset="0"/>
              </a:rPr>
              <a:t>.</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A flowering plant, it has incomplete flowers: plants are either male or female (</a:t>
            </a:r>
            <a:r>
              <a:rPr lang="en-US" err="1">
                <a:latin typeface="Times New Roman" panose="02020603050405020304" pitchFamily="18" charset="0"/>
                <a:cs typeface="Times New Roman" panose="02020603050405020304" pitchFamily="18" charset="0"/>
              </a:rPr>
              <a:t>dioaceious</a:t>
            </a:r>
            <a:r>
              <a:rPr lang="en-US">
                <a:latin typeface="Times New Roman" panose="02020603050405020304" pitchFamily="18" charset="0"/>
                <a:cs typeface="Times New Roman" panose="02020603050405020304" pitchFamily="18" charset="0"/>
              </a:rPr>
              <a:t>).</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r>
              <a:rPr lang="en-US" sz="1600">
                <a:effectLst/>
                <a:latin typeface="Times New Roman" panose="02020603050405020304" pitchFamily="18" charset="0"/>
                <a:ea typeface="Times New Roman" panose="02020603050405020304" pitchFamily="18" charset="0"/>
              </a:rPr>
              <a:t>In </a:t>
            </a:r>
            <a:r>
              <a:rPr lang="en-US" sz="1600" b="1">
                <a:effectLst/>
                <a:latin typeface="Times New Roman" panose="02020603050405020304" pitchFamily="18" charset="0"/>
                <a:ea typeface="Times New Roman" panose="02020603050405020304" pitchFamily="18" charset="0"/>
              </a:rPr>
              <a:t>1753</a:t>
            </a:r>
            <a:r>
              <a:rPr lang="en-US" sz="1600">
                <a:effectLst/>
                <a:latin typeface="Times New Roman" panose="02020603050405020304" pitchFamily="18" charset="0"/>
                <a:ea typeface="Times New Roman" panose="02020603050405020304" pitchFamily="18" charset="0"/>
              </a:rPr>
              <a:t> Carl Linnaeus, in his work “Species Plantarum”, named the yaupon tea plant </a:t>
            </a:r>
            <a:r>
              <a:rPr lang="en-US" sz="1600" i="1">
                <a:effectLst/>
                <a:latin typeface="Times New Roman" panose="02020603050405020304" pitchFamily="18" charset="0"/>
                <a:ea typeface="Times New Roman" panose="02020603050405020304" pitchFamily="18" charset="0"/>
              </a:rPr>
              <a:t>Ilex cassine </a:t>
            </a:r>
            <a:r>
              <a:rPr lang="en-US" sz="1600">
                <a:effectLst/>
                <a:latin typeface="Times New Roman" panose="02020603050405020304" pitchFamily="18" charset="0"/>
                <a:ea typeface="Times New Roman" panose="02020603050405020304" pitchFamily="18" charset="0"/>
              </a:rPr>
              <a:t>Var.β. In </a:t>
            </a:r>
            <a:r>
              <a:rPr lang="en-US" sz="1600" b="1">
                <a:latin typeface="Times New Roman" panose="02020603050405020304" pitchFamily="18" charset="0"/>
                <a:ea typeface="Times New Roman" panose="02020603050405020304" pitchFamily="18" charset="0"/>
              </a:rPr>
              <a:t>1789</a:t>
            </a:r>
            <a:r>
              <a:rPr lang="en-US" sz="1600">
                <a:latin typeface="Times New Roman" panose="02020603050405020304" pitchFamily="18" charset="0"/>
                <a:ea typeface="Times New Roman" panose="02020603050405020304" pitchFamily="18" charset="0"/>
              </a:rPr>
              <a:t> William Aiton, Scottish botanist at Kew Gardens, London, published </a:t>
            </a:r>
            <a:r>
              <a:rPr lang="en-US" sz="1600">
                <a:effectLst/>
                <a:latin typeface="Times New Roman" panose="02020603050405020304" pitchFamily="18" charset="0"/>
                <a:ea typeface="Times New Roman" panose="02020603050405020304" pitchFamily="18" charset="0"/>
              </a:rPr>
              <a:t>“Hortus Kewensis” coining the erroneous Latinized name </a:t>
            </a:r>
            <a:r>
              <a:rPr lang="en-US" sz="1600" i="1">
                <a:effectLst/>
                <a:latin typeface="Times New Roman" panose="02020603050405020304" pitchFamily="18" charset="0"/>
                <a:ea typeface="Times New Roman" panose="02020603050405020304" pitchFamily="18" charset="0"/>
              </a:rPr>
              <a:t>Ilex vomitoria</a:t>
            </a:r>
            <a:r>
              <a:rPr lang="en-US" sz="1600">
                <a:effectLst/>
                <a:latin typeface="Times New Roman" panose="02020603050405020304" pitchFamily="18" charset="0"/>
                <a:ea typeface="Times New Roman" panose="02020603050405020304" pitchFamily="18" charset="0"/>
              </a:rPr>
              <a:t>. It comes from tales by Europeans that the plant caused vomiting in certain ceremonies. At the time, the British East India Company wanted to discourage the use of yaupon tea for economic and political reasons as they were major importers of</a:t>
            </a:r>
            <a:br>
              <a:rPr lang="en-US" sz="1600">
                <a:effectLst/>
                <a:latin typeface="Times New Roman" panose="02020603050405020304" pitchFamily="18" charset="0"/>
                <a:ea typeface="Times New Roman" panose="02020603050405020304" pitchFamily="18" charset="0"/>
              </a:rPr>
            </a:br>
            <a:r>
              <a:rPr lang="en-US" sz="1600" b="1">
                <a:effectLst/>
                <a:latin typeface="Times New Roman" panose="02020603050405020304" pitchFamily="18" charset="0"/>
                <a:ea typeface="Times New Roman" panose="02020603050405020304" pitchFamily="18" charset="0"/>
              </a:rPr>
              <a:t>Chinese tea</a:t>
            </a:r>
            <a:r>
              <a:rPr lang="en-US" sz="1600">
                <a:effectLst/>
                <a:latin typeface="Times New Roman" panose="02020603050405020304" pitchFamily="18" charset="0"/>
                <a:ea typeface="Times New Roman" panose="02020603050405020304" pitchFamily="18" charset="0"/>
              </a:rPr>
              <a:t>, (</a:t>
            </a:r>
            <a:r>
              <a:rPr lang="en-US" sz="1600" i="1">
                <a:effectLst/>
                <a:latin typeface="Times New Roman" panose="02020603050405020304" pitchFamily="18" charset="0"/>
                <a:ea typeface="Times New Roman" panose="02020603050405020304" pitchFamily="18" charset="0"/>
              </a:rPr>
              <a:t>Camellia sinensis</a:t>
            </a:r>
            <a:r>
              <a:rPr lang="en-US" sz="1600">
                <a:effectLst/>
                <a:latin typeface="Times New Roman" panose="02020603050405020304" pitchFamily="18" charset="0"/>
                <a:ea typeface="Times New Roman" panose="02020603050405020304" pitchFamily="18" charset="0"/>
              </a:rPr>
              <a:t>), used in China for about </a:t>
            </a:r>
            <a:r>
              <a:rPr lang="en-US" sz="1600" b="1">
                <a:effectLst/>
                <a:latin typeface="Times New Roman" panose="02020603050405020304" pitchFamily="18" charset="0"/>
                <a:ea typeface="Times New Roman" panose="02020603050405020304" pitchFamily="18" charset="0"/>
              </a:rPr>
              <a:t>5,000 years</a:t>
            </a:r>
            <a:r>
              <a:rPr lang="en-US" sz="1600">
                <a:effectLst/>
                <a:latin typeface="Times New Roman" panose="02020603050405020304" pitchFamily="18" charset="0"/>
                <a:ea typeface="Times New Roman" panose="02020603050405020304" pitchFamily="18" charset="0"/>
              </a:rPr>
              <a:t>.</a:t>
            </a:r>
            <a:br>
              <a:rPr lang="en-US" sz="1600">
                <a:effectLst/>
                <a:latin typeface="Times New Roman" panose="02020603050405020304" pitchFamily="18" charset="0"/>
                <a:ea typeface="Times New Roman" panose="02020603050405020304" pitchFamily="18" charset="0"/>
              </a:rPr>
            </a:br>
            <a:r>
              <a:rPr lang="en-US" sz="1600" b="1">
                <a:effectLst/>
                <a:latin typeface="Times New Roman" panose="02020603050405020304" pitchFamily="18" charset="0"/>
                <a:ea typeface="Times New Roman" panose="02020603050405020304" pitchFamily="18" charset="0"/>
              </a:rPr>
              <a:t>Coffee</a:t>
            </a:r>
            <a:r>
              <a:rPr lang="en-US" sz="1600">
                <a:effectLst/>
                <a:latin typeface="Times New Roman" panose="02020603050405020304" pitchFamily="18" charset="0"/>
                <a:ea typeface="Times New Roman" panose="02020603050405020304" pitchFamily="18" charset="0"/>
              </a:rPr>
              <a:t> (</a:t>
            </a:r>
            <a:r>
              <a:rPr lang="en-US" sz="1600" i="1">
                <a:effectLst/>
                <a:latin typeface="Times New Roman" panose="02020603050405020304" pitchFamily="18" charset="0"/>
                <a:ea typeface="Times New Roman" panose="02020603050405020304" pitchFamily="18" charset="0"/>
              </a:rPr>
              <a:t>Coffea arabica</a:t>
            </a:r>
            <a:r>
              <a:rPr lang="en-US" sz="1600">
                <a:effectLst/>
                <a:latin typeface="Times New Roman" panose="02020603050405020304" pitchFamily="18" charset="0"/>
                <a:ea typeface="Times New Roman" panose="02020603050405020304" pitchFamily="18" charset="0"/>
              </a:rPr>
              <a:t>) has been used for about </a:t>
            </a:r>
            <a:r>
              <a:rPr lang="en-US" sz="1600" b="1">
                <a:effectLst/>
                <a:latin typeface="Times New Roman" panose="02020603050405020304" pitchFamily="18" charset="0"/>
                <a:ea typeface="Times New Roman" panose="02020603050405020304" pitchFamily="18" charset="0"/>
              </a:rPr>
              <a:t>600 years</a:t>
            </a:r>
            <a:r>
              <a:rPr lang="en-US" sz="1600">
                <a:effectLst/>
                <a:latin typeface="Times New Roman" panose="02020603050405020304" pitchFamily="18" charset="0"/>
                <a:ea typeface="Times New Roman" panose="02020603050405020304" pitchFamily="18" charset="0"/>
              </a:rPr>
              <a:t>.</a:t>
            </a:r>
            <a:br>
              <a:rPr lang="en-US" sz="1600">
                <a:effectLst/>
                <a:latin typeface="Times New Roman" panose="02020603050405020304" pitchFamily="18" charset="0"/>
                <a:ea typeface="Times New Roman" panose="02020603050405020304" pitchFamily="18" charset="0"/>
              </a:rPr>
            </a:br>
            <a:r>
              <a:rPr lang="en-US" sz="1600" b="1">
                <a:effectLst/>
                <a:latin typeface="Times New Roman" panose="02020603050405020304" pitchFamily="18" charset="0"/>
                <a:ea typeface="Times New Roman" panose="02020603050405020304" pitchFamily="18" charset="0"/>
              </a:rPr>
              <a:t>Ilex Yaupon </a:t>
            </a:r>
            <a:r>
              <a:rPr lang="en-US" sz="1600">
                <a:effectLst/>
                <a:latin typeface="Times New Roman" panose="02020603050405020304" pitchFamily="18" charset="0"/>
                <a:ea typeface="Times New Roman" panose="02020603050405020304" pitchFamily="18" charset="0"/>
              </a:rPr>
              <a:t>tea “Black Drink” has been used by indigenous peoples for </a:t>
            </a:r>
            <a:r>
              <a:rPr lang="en-US" sz="1600" b="1">
                <a:effectLst/>
                <a:latin typeface="Times New Roman" panose="02020603050405020304" pitchFamily="18" charset="0"/>
                <a:ea typeface="Times New Roman" panose="02020603050405020304" pitchFamily="18" charset="0"/>
              </a:rPr>
              <a:t>14,000 years</a:t>
            </a:r>
            <a:r>
              <a:rPr lang="en-US" sz="1600">
                <a:effectLst/>
                <a:latin typeface="Times New Roman" panose="02020603050405020304" pitchFamily="18" charset="0"/>
                <a:ea typeface="Times New Roman" panose="02020603050405020304" pitchFamily="18" charset="0"/>
              </a:rPr>
              <a:t>.</a:t>
            </a:r>
            <a:endParaRPr lang="en-US" sz="1600" b="1">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8CC22A-0F38-7040-13ED-D841FB03A488}"/>
              </a:ext>
            </a:extLst>
          </p:cNvPr>
          <p:cNvSpPr txBox="1"/>
          <p:nvPr/>
        </p:nvSpPr>
        <p:spPr>
          <a:xfrm>
            <a:off x="934625" y="6090829"/>
            <a:ext cx="1901931" cy="738664"/>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Ilex vomitoria</a:t>
            </a:r>
          </a:p>
          <a:p>
            <a:r>
              <a:rPr lang="en-US" sz="1400" b="1">
                <a:solidFill>
                  <a:schemeClr val="bg1"/>
                </a:solidFill>
                <a:latin typeface="Times New Roman" panose="02020603050405020304" pitchFamily="18" charset="0"/>
                <a:cs typeface="Times New Roman" panose="02020603050405020304" pitchFamily="18" charset="0"/>
              </a:rPr>
              <a:t>Weeping Yaupon holly</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female</a:t>
            </a:r>
          </a:p>
        </p:txBody>
      </p:sp>
      <p:sp>
        <p:nvSpPr>
          <p:cNvPr id="4" name="TextBox 3">
            <a:extLst>
              <a:ext uri="{FF2B5EF4-FFF2-40B4-BE49-F238E27FC236}">
                <a16:creationId xmlns:a16="http://schemas.microsoft.com/office/drawing/2014/main" id="{98589F59-29EB-5FEE-325B-A728833E7D6F}"/>
              </a:ext>
            </a:extLst>
          </p:cNvPr>
          <p:cNvSpPr txBox="1"/>
          <p:nvPr/>
        </p:nvSpPr>
        <p:spPr>
          <a:xfrm>
            <a:off x="3674117" y="6295641"/>
            <a:ext cx="1530547" cy="707886"/>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Ilex </a:t>
            </a:r>
            <a:r>
              <a:rPr lang="en-US" sz="1400" b="1">
                <a:solidFill>
                  <a:schemeClr val="bg1"/>
                </a:solidFill>
                <a:latin typeface="Times New Roman" panose="02020603050405020304" pitchFamily="18" charset="0"/>
                <a:cs typeface="Times New Roman" panose="02020603050405020304" pitchFamily="18" charset="0"/>
              </a:rPr>
              <a:t>Yaupon holly</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male</a:t>
            </a:r>
          </a:p>
          <a:p>
            <a:endParaRPr lang="en-US" sz="12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BF1E79A-6950-35E4-2EF3-88B5B0DA6017}"/>
              </a:ext>
            </a:extLst>
          </p:cNvPr>
          <p:cNvSpPr txBox="1"/>
          <p:nvPr/>
        </p:nvSpPr>
        <p:spPr>
          <a:xfrm>
            <a:off x="8749553" y="5695476"/>
            <a:ext cx="3164541" cy="923330"/>
          </a:xfrm>
          <a:prstGeom prst="rect">
            <a:avLst/>
          </a:prstGeom>
          <a:noFill/>
        </p:spPr>
        <p:txBody>
          <a:bodyPr wrap="square">
            <a:spAutoFit/>
          </a:bodyPr>
          <a:lstStyle/>
          <a:p>
            <a:r>
              <a:rPr lang="en-US" sz="1800" b="1">
                <a:solidFill>
                  <a:schemeClr val="bg1"/>
                </a:solidFill>
                <a:latin typeface="Times New Roman" panose="02020603050405020304" pitchFamily="18" charset="0"/>
                <a:cs typeface="Times New Roman" panose="02020603050405020304" pitchFamily="18" charset="0"/>
              </a:rPr>
              <a:t>Ilex Yaupon tea </a:t>
            </a:r>
            <a:r>
              <a:rPr lang="en-US" sz="1800">
                <a:solidFill>
                  <a:schemeClr val="bg1"/>
                </a:solidFill>
                <a:latin typeface="Times New Roman" panose="02020603050405020304" pitchFamily="18" charset="0"/>
                <a:cs typeface="Times New Roman" panose="02020603050405020304" pitchFamily="18" charset="0"/>
              </a:rPr>
              <a:t>is made </a:t>
            </a:r>
            <a:r>
              <a:rPr lang="en-US">
                <a:solidFill>
                  <a:schemeClr val="bg1"/>
                </a:solidFill>
                <a:latin typeface="Times New Roman" panose="02020603050405020304" pitchFamily="18" charset="0"/>
                <a:cs typeface="Times New Roman" panose="02020603050405020304" pitchFamily="18" charset="0"/>
              </a:rPr>
              <a:t>from tiny dried leaves</a:t>
            </a:r>
            <a:endParaRPr lang="en-US" sz="1800">
              <a:solidFill>
                <a:schemeClr val="bg1"/>
              </a:solidFill>
              <a:latin typeface="Times New Roman" panose="02020603050405020304" pitchFamily="18" charset="0"/>
              <a:cs typeface="Times New Roman" panose="02020603050405020304" pitchFamily="18" charset="0"/>
            </a:endParaRPr>
          </a:p>
          <a:p>
            <a:r>
              <a:rPr lang="en-US" sz="1800">
                <a:solidFill>
                  <a:schemeClr val="bg1"/>
                </a:solidFill>
                <a:latin typeface="Times New Roman" panose="02020603050405020304" pitchFamily="18" charset="0"/>
                <a:cs typeface="Times New Roman" panose="02020603050405020304" pitchFamily="18" charset="0"/>
              </a:rPr>
              <a:t>Weeping Yaupon holly,</a:t>
            </a:r>
            <a:r>
              <a:rPr lang="en-US">
                <a:solidFill>
                  <a:schemeClr val="bg1"/>
                </a:solidFill>
                <a:latin typeface="Times New Roman" panose="02020603050405020304" pitchFamily="18" charset="0"/>
                <a:cs typeface="Times New Roman" panose="02020603050405020304" pitchFamily="18" charset="0"/>
              </a:rPr>
              <a:t> f</a:t>
            </a:r>
            <a:r>
              <a:rPr lang="en-US" sz="1800">
                <a:solidFill>
                  <a:schemeClr val="bg1"/>
                </a:solidFill>
                <a:latin typeface="Times New Roman" panose="02020603050405020304" pitchFamily="18" charset="0"/>
                <a:cs typeface="Times New Roman" panose="02020603050405020304" pitchFamily="18" charset="0"/>
              </a:rPr>
              <a:t>emale</a:t>
            </a:r>
          </a:p>
        </p:txBody>
      </p:sp>
    </p:spTree>
    <p:extLst>
      <p:ext uri="{BB962C8B-B14F-4D97-AF65-F5344CB8AC3E}">
        <p14:creationId xmlns:p14="http://schemas.microsoft.com/office/powerpoint/2010/main" val="871912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next to a train track&#10;&#10;Description automatically generated">
            <a:extLst>
              <a:ext uri="{FF2B5EF4-FFF2-40B4-BE49-F238E27FC236}">
                <a16:creationId xmlns:a16="http://schemas.microsoft.com/office/drawing/2014/main" id="{12AEBAEB-6576-BC41-0D47-0ED343476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6" name="Picture 5" descr="A group of plants in a garden&#10;&#10;Description automatically generated">
            <a:extLst>
              <a:ext uri="{FF2B5EF4-FFF2-40B4-BE49-F238E27FC236}">
                <a16:creationId xmlns:a16="http://schemas.microsoft.com/office/drawing/2014/main" id="{2AA40709-CBD3-BA49-1E87-840848476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373251" y="857251"/>
            <a:ext cx="6857999" cy="5143499"/>
          </a:xfrm>
          <a:prstGeom prst="rect">
            <a:avLst/>
          </a:prstGeom>
        </p:spPr>
      </p:pic>
      <p:sp>
        <p:nvSpPr>
          <p:cNvPr id="2" name="TextBox 1">
            <a:extLst>
              <a:ext uri="{FF2B5EF4-FFF2-40B4-BE49-F238E27FC236}">
                <a16:creationId xmlns:a16="http://schemas.microsoft.com/office/drawing/2014/main" id="{00733320-2359-61D6-29F8-CA0F0F1AC81C}"/>
              </a:ext>
            </a:extLst>
          </p:cNvPr>
          <p:cNvSpPr txBox="1"/>
          <p:nvPr/>
        </p:nvSpPr>
        <p:spPr>
          <a:xfrm>
            <a:off x="944052" y="5963205"/>
            <a:ext cx="1901931" cy="738664"/>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Ilex vomitoria</a:t>
            </a:r>
          </a:p>
          <a:p>
            <a:r>
              <a:rPr lang="en-US" sz="1400" b="1">
                <a:solidFill>
                  <a:schemeClr val="bg1"/>
                </a:solidFill>
                <a:latin typeface="Times New Roman" panose="02020603050405020304" pitchFamily="18" charset="0"/>
                <a:cs typeface="Times New Roman" panose="02020603050405020304" pitchFamily="18" charset="0"/>
              </a:rPr>
              <a:t>Weeping Yaupon holly</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female</a:t>
            </a:r>
          </a:p>
        </p:txBody>
      </p:sp>
      <p:sp>
        <p:nvSpPr>
          <p:cNvPr id="4" name="TextBox 3">
            <a:extLst>
              <a:ext uri="{FF2B5EF4-FFF2-40B4-BE49-F238E27FC236}">
                <a16:creationId xmlns:a16="http://schemas.microsoft.com/office/drawing/2014/main" id="{0869BDCE-872F-DBF1-A547-54E07E12B5FE}"/>
              </a:ext>
            </a:extLst>
          </p:cNvPr>
          <p:cNvSpPr txBox="1"/>
          <p:nvPr/>
        </p:nvSpPr>
        <p:spPr>
          <a:xfrm>
            <a:off x="5230501" y="5993983"/>
            <a:ext cx="1530547" cy="707886"/>
          </a:xfrm>
          <a:prstGeom prst="rect">
            <a:avLst/>
          </a:prstGeom>
          <a:noFill/>
        </p:spPr>
        <p:txBody>
          <a:bodyPr wrap="none" rtlCol="0">
            <a:spAutoFit/>
          </a:bodyPr>
          <a:lstStyle/>
          <a:p>
            <a:r>
              <a:rPr lang="en-US" sz="1400" b="1" i="1">
                <a:solidFill>
                  <a:schemeClr val="bg1"/>
                </a:solidFill>
                <a:latin typeface="Times New Roman" panose="02020603050405020304" pitchFamily="18" charset="0"/>
                <a:cs typeface="Times New Roman" panose="02020603050405020304" pitchFamily="18" charset="0"/>
              </a:rPr>
              <a:t>Ilex </a:t>
            </a:r>
            <a:r>
              <a:rPr lang="en-US" sz="1400" b="1">
                <a:solidFill>
                  <a:schemeClr val="bg1"/>
                </a:solidFill>
                <a:latin typeface="Times New Roman" panose="02020603050405020304" pitchFamily="18" charset="0"/>
                <a:cs typeface="Times New Roman" panose="02020603050405020304" pitchFamily="18" charset="0"/>
              </a:rPr>
              <a:t>Yaupon holly</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male</a:t>
            </a:r>
          </a:p>
          <a:p>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748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bowls of leaves&#10;&#10;Description automatically generated">
            <a:extLst>
              <a:ext uri="{FF2B5EF4-FFF2-40B4-BE49-F238E27FC236}">
                <a16:creationId xmlns:a16="http://schemas.microsoft.com/office/drawing/2014/main" id="{E2E902DC-DB59-904E-75E1-0F0963FF5E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8931" y="3112993"/>
            <a:ext cx="2845718" cy="3794290"/>
          </a:xfrm>
          <a:prstGeom prst="rect">
            <a:avLst/>
          </a:prstGeom>
        </p:spPr>
      </p:pic>
      <p:pic>
        <p:nvPicPr>
          <p:cNvPr id="7" name="Picture 6" descr="A tray with tea cups and cookies&#10;&#10;Description automatically generated">
            <a:extLst>
              <a:ext uri="{FF2B5EF4-FFF2-40B4-BE49-F238E27FC236}">
                <a16:creationId xmlns:a16="http://schemas.microsoft.com/office/drawing/2014/main" id="{EF2F6BD1-42BE-03BE-E4D9-0098061E71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5576" y="3112993"/>
            <a:ext cx="5210140" cy="3907605"/>
          </a:xfrm>
          <a:prstGeom prst="rect">
            <a:avLst/>
          </a:prstGeom>
        </p:spPr>
      </p:pic>
      <p:pic>
        <p:nvPicPr>
          <p:cNvPr id="9" name="Picture 8" descr="A teapot and teacups on a stove&#10;&#10;Description automatically generated">
            <a:extLst>
              <a:ext uri="{FF2B5EF4-FFF2-40B4-BE49-F238E27FC236}">
                <a16:creationId xmlns:a16="http://schemas.microsoft.com/office/drawing/2014/main" id="{8347F830-BAEB-C799-44F7-D4DB27324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12993"/>
            <a:ext cx="3818005" cy="3797493"/>
          </a:xfrm>
          <a:prstGeom prst="rect">
            <a:avLst/>
          </a:prstGeom>
        </p:spPr>
      </p:pic>
      <p:sp>
        <p:nvSpPr>
          <p:cNvPr id="10" name="TextBox 9">
            <a:extLst>
              <a:ext uri="{FF2B5EF4-FFF2-40B4-BE49-F238E27FC236}">
                <a16:creationId xmlns:a16="http://schemas.microsoft.com/office/drawing/2014/main" id="{9AFD4475-A9F3-8534-949B-057C17FDEE43}"/>
              </a:ext>
            </a:extLst>
          </p:cNvPr>
          <p:cNvSpPr txBox="1"/>
          <p:nvPr/>
        </p:nvSpPr>
        <p:spPr>
          <a:xfrm>
            <a:off x="684577" y="412790"/>
            <a:ext cx="7953371" cy="2585323"/>
          </a:xfrm>
          <a:prstGeom prst="rect">
            <a:avLst/>
          </a:prstGeom>
          <a:noFill/>
        </p:spPr>
        <p:txBody>
          <a:bodyPr wrap="square" rtlCol="0">
            <a:spAutoFit/>
          </a:bodyPr>
          <a:lstStyle/>
          <a:p>
            <a:r>
              <a:rPr lang="en-US" sz="1800" b="1">
                <a:effectLst/>
                <a:latin typeface="Times New Roman" panose="02020603050405020304" pitchFamily="18" charset="0"/>
                <a:ea typeface="Calibri" panose="020F0502020204030204" pitchFamily="34" charset="0"/>
              </a:rPr>
              <a:t>Ilex Yaupon tea </a:t>
            </a:r>
            <a:r>
              <a:rPr lang="en-US" sz="1800" i="1">
                <a:effectLst/>
                <a:latin typeface="Times New Roman" panose="02020603050405020304" pitchFamily="18" charset="0"/>
                <a:ea typeface="Calibri" panose="020F0502020204030204" pitchFamily="34" charset="0"/>
              </a:rPr>
              <a:t>(Ilex vomitoria</a:t>
            </a:r>
            <a:r>
              <a:rPr lang="en-US" sz="1800">
                <a:effectLst/>
                <a:latin typeface="Times New Roman" panose="02020603050405020304" pitchFamily="18" charset="0"/>
                <a:ea typeface="Calibri" panose="020F0502020204030204" pitchFamily="34" charset="0"/>
              </a:rPr>
              <a:t>), </a:t>
            </a:r>
            <a:r>
              <a:rPr lang="en-US" sz="1800" b="1">
                <a:effectLst/>
                <a:latin typeface="Times New Roman" panose="02020603050405020304" pitchFamily="18" charset="0"/>
                <a:ea typeface="Calibri" panose="020F0502020204030204" pitchFamily="34" charset="0"/>
              </a:rPr>
              <a:t>endemic</a:t>
            </a:r>
            <a:r>
              <a:rPr lang="en-US" sz="1800">
                <a:effectLst/>
                <a:latin typeface="Times New Roman" panose="02020603050405020304" pitchFamily="18" charset="0"/>
                <a:ea typeface="Calibri" panose="020F0502020204030204" pitchFamily="34" charset="0"/>
              </a:rPr>
              <a:t> to the USA’s Southeastern Coastal Plain,</a:t>
            </a:r>
          </a:p>
          <a:p>
            <a:r>
              <a:rPr lang="en-US" sz="1800">
                <a:effectLst/>
                <a:latin typeface="Times New Roman" panose="02020603050405020304" pitchFamily="18" charset="0"/>
                <a:ea typeface="Calibri" panose="020F0502020204030204" pitchFamily="34" charset="0"/>
              </a:rPr>
              <a:t>has been used as a healthy caffeinated beverage for about </a:t>
            </a:r>
            <a:r>
              <a:rPr lang="en-US" sz="1800" b="1">
                <a:effectLst/>
                <a:latin typeface="Times New Roman" panose="02020603050405020304" pitchFamily="18" charset="0"/>
                <a:ea typeface="Calibri" panose="020F0502020204030204" pitchFamily="34" charset="0"/>
              </a:rPr>
              <a:t>14,000 years</a:t>
            </a:r>
            <a:r>
              <a:rPr lang="en-US" sz="1800">
                <a:effectLst/>
                <a:latin typeface="Times New Roman" panose="02020603050405020304" pitchFamily="18" charset="0"/>
                <a:ea typeface="Calibri" panose="020F0502020204030204" pitchFamily="34" charset="0"/>
              </a:rPr>
              <a:t>.</a:t>
            </a:r>
          </a:p>
          <a:p>
            <a:r>
              <a:rPr lang="en-US">
                <a:latin typeface="Times New Roman" panose="02020603050405020304" pitchFamily="18" charset="0"/>
                <a:ea typeface="Calibri" panose="020F0502020204030204" pitchFamily="34" charset="0"/>
                <a:cs typeface="Times New Roman" panose="02020603050405020304" pitchFamily="18" charset="0"/>
              </a:rPr>
              <a:t>One of the first agricultural crops to be exported by colonists to Europe.</a:t>
            </a:r>
            <a:br>
              <a:rPr lang="en-US">
                <a:latin typeface="Times New Roman" panose="02020603050405020304" pitchFamily="18" charset="0"/>
                <a:ea typeface="Calibri" panose="020F0502020204030204" pitchFamily="34" charset="0"/>
                <a:cs typeface="Times New Roman" panose="02020603050405020304" pitchFamily="18" charset="0"/>
              </a:rPr>
            </a:br>
            <a:endParaRPr lang="en-US">
              <a:latin typeface="Times New Roman" panose="02020603050405020304" pitchFamily="18" charset="0"/>
              <a:ea typeface="Calibri" panose="020F0502020204030204" pitchFamily="34" charset="0"/>
              <a:cs typeface="Times New Roman" panose="02020603050405020304" pitchFamily="18" charset="0"/>
            </a:endParaRPr>
          </a:p>
          <a:p>
            <a:r>
              <a:rPr lang="en-US" b="1">
                <a:latin typeface="Times New Roman" panose="02020603050405020304" pitchFamily="18" charset="0"/>
                <a:ea typeface="Calibri" panose="020F0502020204030204" pitchFamily="34" charset="0"/>
                <a:cs typeface="Times New Roman" panose="02020603050405020304" pitchFamily="18" charset="0"/>
              </a:rPr>
              <a:t>A</a:t>
            </a:r>
            <a:r>
              <a:rPr lang="en-US" sz="1800" b="1">
                <a:effectLst/>
                <a:latin typeface="Times New Roman" panose="02020603050405020304" pitchFamily="18" charset="0"/>
                <a:ea typeface="Calibri" panose="020F0502020204030204" pitchFamily="34" charset="0"/>
                <a:cs typeface="Times New Roman" panose="02020603050405020304" pitchFamily="18" charset="0"/>
              </a:rPr>
              <a:t>ctive ingredients</a:t>
            </a:r>
            <a:r>
              <a:rPr lang="en-US" sz="1800">
                <a:effectLst/>
                <a:latin typeface="Times New Roman" panose="02020603050405020304" pitchFamily="18" charset="0"/>
                <a:ea typeface="Calibri" panose="020F0502020204030204" pitchFamily="34" charset="0"/>
                <a:cs typeface="Times New Roman" panose="02020603050405020304" pitchFamily="18" charset="0"/>
              </a:rPr>
              <a:t> in Ilex Yaupon tea are caffeine and the methylxanthine alkaloids</a:t>
            </a:r>
            <a:br>
              <a:rPr lang="en-US" sz="1800">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panose="02020603050405020304" pitchFamily="18" charset="0"/>
                <a:ea typeface="Calibri" panose="020F0502020204030204" pitchFamily="34" charset="0"/>
                <a:cs typeface="Times New Roman" panose="02020603050405020304" pitchFamily="18" charset="0"/>
              </a:rPr>
              <a:t>theobromine and theophylline which are biomarkers for several Ilex species.</a:t>
            </a:r>
            <a:br>
              <a:rPr lang="en-US" sz="1800">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panose="02020603050405020304" pitchFamily="18" charset="0"/>
                <a:ea typeface="Calibri" panose="020F0502020204030204" pitchFamily="34" charset="0"/>
                <a:cs typeface="Times New Roman" panose="02020603050405020304" pitchFamily="18" charset="0"/>
              </a:rPr>
              <a:t>Dried yaupon leaves have at least 4 natural polyphenol antioxidants, </a:t>
            </a:r>
            <a:r>
              <a:rPr lang="en-US" sz="1800" err="1">
                <a:effectLst/>
                <a:latin typeface="Times New Roman" panose="02020603050405020304" pitchFamily="18" charset="0"/>
                <a:ea typeface="Calibri" panose="020F0502020204030204" pitchFamily="34" charset="0"/>
                <a:cs typeface="Times New Roman" panose="02020603050405020304" pitchFamily="18" charset="0"/>
              </a:rPr>
              <a:t>ursolic</a:t>
            </a:r>
            <a:r>
              <a:rPr lang="en-US" sz="1800">
                <a:effectLst/>
                <a:latin typeface="Times New Roman" panose="02020603050405020304" pitchFamily="18" charset="0"/>
                <a:ea typeface="Calibri" panose="020F0502020204030204" pitchFamily="34" charset="0"/>
                <a:cs typeface="Times New Roman" panose="02020603050405020304" pitchFamily="18" charset="0"/>
              </a:rPr>
              <a:t> acid and vitamins as does </a:t>
            </a:r>
            <a:r>
              <a:rPr lang="en-US">
                <a:latin typeface="Times New Roman" panose="02020603050405020304" pitchFamily="18" charset="0"/>
                <a:ea typeface="Calibri" panose="020F0502020204030204" pitchFamily="34" charset="0"/>
                <a:cs typeface="Times New Roman" panose="02020603050405020304" pitchFamily="18" charset="0"/>
              </a:rPr>
              <a:t>South America’s Yerba </a:t>
            </a:r>
            <a:r>
              <a:rPr lang="en-US" sz="1800">
                <a:effectLst/>
                <a:latin typeface="Times New Roman" panose="02020603050405020304" pitchFamily="18" charset="0"/>
                <a:ea typeface="Calibri" panose="020F0502020204030204" pitchFamily="34" charset="0"/>
                <a:cs typeface="Times New Roman" panose="02020603050405020304" pitchFamily="18" charset="0"/>
              </a:rPr>
              <a:t>Mate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Ilex </a:t>
            </a:r>
            <a:r>
              <a:rPr lang="en-US" sz="1800" i="1" err="1">
                <a:effectLst/>
                <a:latin typeface="Times New Roman" panose="02020603050405020304" pitchFamily="18" charset="0"/>
                <a:ea typeface="Calibri" panose="020F0502020204030204" pitchFamily="34" charset="0"/>
                <a:cs typeface="Times New Roman" panose="02020603050405020304" pitchFamily="18" charset="0"/>
              </a:rPr>
              <a:t>paraguensis</a:t>
            </a:r>
            <a:r>
              <a:rPr lang="en-US" sz="1800">
                <a:effectLst/>
                <a:latin typeface="Times New Roman" panose="02020603050405020304" pitchFamily="18" charset="0"/>
                <a:ea typeface="Calibri" panose="020F0502020204030204" pitchFamily="34" charset="0"/>
                <a:cs typeface="Times New Roman" panose="02020603050405020304" pitchFamily="18" charset="0"/>
              </a:rPr>
              <a:t>) and Guayusa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Ilex guayusa</a:t>
            </a:r>
            <a:r>
              <a:rPr lang="en-US" sz="1800">
                <a:effectLst/>
                <a:latin typeface="Times New Roman" panose="02020603050405020304" pitchFamily="18" charset="0"/>
                <a:ea typeface="Calibri" panose="020F0502020204030204" pitchFamily="34" charset="0"/>
                <a:cs typeface="Times New Roman" panose="02020603050405020304" pitchFamily="18" charset="0"/>
              </a:rPr>
              <a:t>) from Amazonia.</a:t>
            </a:r>
            <a:endParaRPr lang="en-US" sz="1400">
              <a:latin typeface="Times New Roman" panose="02020603050405020304" pitchFamily="18" charset="0"/>
              <a:cs typeface="Times New Roman" panose="02020603050405020304" pitchFamily="18" charset="0"/>
            </a:endParaRPr>
          </a:p>
        </p:txBody>
      </p:sp>
      <p:pic>
        <p:nvPicPr>
          <p:cNvPr id="12" name="Picture 11" descr="A tea set with teapot and teacups&#10;&#10;Description automatically generated">
            <a:extLst>
              <a:ext uri="{FF2B5EF4-FFF2-40B4-BE49-F238E27FC236}">
                <a16:creationId xmlns:a16="http://schemas.microsoft.com/office/drawing/2014/main" id="{D434BF48-4559-6AAA-96D5-32F1711B39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9113" y="-141402"/>
            <a:ext cx="2334745" cy="3112993"/>
          </a:xfrm>
          <a:prstGeom prst="rect">
            <a:avLst/>
          </a:prstGeom>
        </p:spPr>
      </p:pic>
    </p:spTree>
    <p:extLst>
      <p:ext uri="{BB962C8B-B14F-4D97-AF65-F5344CB8AC3E}">
        <p14:creationId xmlns:p14="http://schemas.microsoft.com/office/powerpoint/2010/main" val="206119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E84A4-DC06-1EFE-CE0E-495CCBF8C8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495534" cy="5646656"/>
          </a:xfrm>
          <a:prstGeom prst="rect">
            <a:avLst/>
          </a:prstGeom>
        </p:spPr>
      </p:pic>
      <p:pic>
        <p:nvPicPr>
          <p:cNvPr id="5" name="Picture 4" descr="A close-up of a plant&#10;&#10;Description automatically generated">
            <a:extLst>
              <a:ext uri="{FF2B5EF4-FFF2-40B4-BE49-F238E27FC236}">
                <a16:creationId xmlns:a16="http://schemas.microsoft.com/office/drawing/2014/main" id="{E9A19664-3867-BF90-0701-8754E6EF59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041514" y="-233473"/>
            <a:ext cx="5991670" cy="4309301"/>
          </a:xfrm>
          <a:prstGeom prst="rect">
            <a:avLst/>
          </a:prstGeom>
        </p:spPr>
      </p:pic>
      <p:pic>
        <p:nvPicPr>
          <p:cNvPr id="7" name="Picture 6" descr="Purple berries on a plant&#10;&#10;Description automatically generated">
            <a:extLst>
              <a:ext uri="{FF2B5EF4-FFF2-40B4-BE49-F238E27FC236}">
                <a16:creationId xmlns:a16="http://schemas.microsoft.com/office/drawing/2014/main" id="{1AFE0AC9-5B8C-FFED-C5F9-9674D17B94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699" y="3610467"/>
            <a:ext cx="4309301" cy="3247533"/>
          </a:xfrm>
          <a:prstGeom prst="rect">
            <a:avLst/>
          </a:prstGeom>
        </p:spPr>
      </p:pic>
      <p:sp>
        <p:nvSpPr>
          <p:cNvPr id="8" name="TextBox 7">
            <a:extLst>
              <a:ext uri="{FF2B5EF4-FFF2-40B4-BE49-F238E27FC236}">
                <a16:creationId xmlns:a16="http://schemas.microsoft.com/office/drawing/2014/main" id="{0123453B-0F6A-CE96-3083-ABCAA4C56C1E}"/>
              </a:ext>
            </a:extLst>
          </p:cNvPr>
          <p:cNvSpPr txBox="1"/>
          <p:nvPr/>
        </p:nvSpPr>
        <p:spPr>
          <a:xfrm>
            <a:off x="820132" y="6042581"/>
            <a:ext cx="4673074" cy="646331"/>
          </a:xfrm>
          <a:prstGeom prst="rect">
            <a:avLst/>
          </a:prstGeom>
          <a:noFill/>
        </p:spPr>
        <p:txBody>
          <a:bodyPr wrap="none" rtlCol="0">
            <a:spAutoFit/>
          </a:bodyPr>
          <a:lstStyle/>
          <a:p>
            <a:r>
              <a:rPr lang="en-US" b="1" i="1">
                <a:latin typeface="Times New Roman" panose="02020603050405020304" pitchFamily="18" charset="0"/>
                <a:cs typeface="Times New Roman" panose="02020603050405020304" pitchFamily="18" charset="0"/>
              </a:rPr>
              <a:t>Callicarpa americana </a:t>
            </a:r>
            <a:r>
              <a:rPr lang="en-US" b="1">
                <a:latin typeface="Times New Roman" panose="02020603050405020304" pitchFamily="18" charset="0"/>
                <a:cs typeface="Times New Roman" panose="02020603050405020304" pitchFamily="18" charset="0"/>
              </a:rPr>
              <a:t>American Beauty Berry</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deciduous native shrub</a:t>
            </a:r>
          </a:p>
        </p:txBody>
      </p:sp>
    </p:spTree>
    <p:extLst>
      <p:ext uri="{BB962C8B-B14F-4D97-AF65-F5344CB8AC3E}">
        <p14:creationId xmlns:p14="http://schemas.microsoft.com/office/powerpoint/2010/main" val="1897216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plant in a pot&#10;&#10;Description automatically generated">
            <a:extLst>
              <a:ext uri="{FF2B5EF4-FFF2-40B4-BE49-F238E27FC236}">
                <a16:creationId xmlns:a16="http://schemas.microsoft.com/office/drawing/2014/main" id="{93F0A265-5403-3861-0653-3E033FAAAE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83757" y="3568045"/>
            <a:ext cx="2708243" cy="3429000"/>
          </a:xfrm>
          <a:prstGeom prst="rect">
            <a:avLst/>
          </a:prstGeom>
        </p:spPr>
      </p:pic>
      <p:pic>
        <p:nvPicPr>
          <p:cNvPr id="5" name="Picture 4">
            <a:extLst>
              <a:ext uri="{FF2B5EF4-FFF2-40B4-BE49-F238E27FC236}">
                <a16:creationId xmlns:a16="http://schemas.microsoft.com/office/drawing/2014/main" id="{2AD02FA7-C4AC-4641-A2AC-D477F1553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957042" y="-13447"/>
            <a:ext cx="2823884" cy="2850779"/>
          </a:xfrm>
          <a:prstGeom prst="rect">
            <a:avLst/>
          </a:prstGeom>
        </p:spPr>
      </p:pic>
      <p:pic>
        <p:nvPicPr>
          <p:cNvPr id="7" name="Picture 6" descr="A close-up of a white flower&#10;&#10;Description automatically generated">
            <a:extLst>
              <a:ext uri="{FF2B5EF4-FFF2-40B4-BE49-F238E27FC236}">
                <a16:creationId xmlns:a16="http://schemas.microsoft.com/office/drawing/2014/main" id="{6FE8E587-4AAA-2141-A48B-2BC83A7AF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9132674" y="351082"/>
            <a:ext cx="3410408" cy="2708242"/>
          </a:xfrm>
          <a:prstGeom prst="rect">
            <a:avLst/>
          </a:prstGeom>
        </p:spPr>
      </p:pic>
      <p:pic>
        <p:nvPicPr>
          <p:cNvPr id="9" name="Picture 8">
            <a:extLst>
              <a:ext uri="{FF2B5EF4-FFF2-40B4-BE49-F238E27FC236}">
                <a16:creationId xmlns:a16="http://schemas.microsoft.com/office/drawing/2014/main" id="{A977B8E1-6FB1-4D8F-4966-A8E2D3787A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11" name="Picture 10" descr="A close-up of a plant&#10;&#10;Description automatically generated">
            <a:extLst>
              <a:ext uri="{FF2B5EF4-FFF2-40B4-BE49-F238E27FC236}">
                <a16:creationId xmlns:a16="http://schemas.microsoft.com/office/drawing/2014/main" id="{635646E5-EB9B-E0A7-CA00-F529E6C5D7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0157" y="3777792"/>
            <a:ext cx="4106943" cy="3080207"/>
          </a:xfrm>
          <a:prstGeom prst="rect">
            <a:avLst/>
          </a:prstGeom>
        </p:spPr>
      </p:pic>
      <p:sp>
        <p:nvSpPr>
          <p:cNvPr id="12" name="TextBox 11">
            <a:extLst>
              <a:ext uri="{FF2B5EF4-FFF2-40B4-BE49-F238E27FC236}">
                <a16:creationId xmlns:a16="http://schemas.microsoft.com/office/drawing/2014/main" id="{D4CA67B1-AC1B-D49A-7CFF-75F42CB6F9BB}"/>
              </a:ext>
            </a:extLst>
          </p:cNvPr>
          <p:cNvSpPr txBox="1"/>
          <p:nvPr/>
        </p:nvSpPr>
        <p:spPr>
          <a:xfrm>
            <a:off x="5413076" y="2823885"/>
            <a:ext cx="3801105" cy="923330"/>
          </a:xfrm>
          <a:prstGeom prst="rect">
            <a:avLst/>
          </a:prstGeom>
          <a:noFill/>
        </p:spPr>
        <p:txBody>
          <a:bodyPr wrap="none" rtlCol="0">
            <a:spAutoFit/>
          </a:bodyPr>
          <a:lstStyle/>
          <a:p>
            <a:pPr algn="ctr"/>
            <a:r>
              <a:rPr lang="en-US" b="1" i="1">
                <a:latin typeface="Times New Roman" panose="02020603050405020304" pitchFamily="18" charset="0"/>
                <a:cs typeface="Times New Roman" panose="02020603050405020304" pitchFamily="18" charset="0"/>
              </a:rPr>
              <a:t>Hydrangea </a:t>
            </a:r>
            <a:r>
              <a:rPr lang="en-US" b="1" i="1" err="1">
                <a:latin typeface="Times New Roman" panose="02020603050405020304" pitchFamily="18" charset="0"/>
                <a:cs typeface="Times New Roman" panose="02020603050405020304" pitchFamily="18" charset="0"/>
              </a:rPr>
              <a:t>quercifolia</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oakleaf hydrangea</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FL native deciduous flowering shrub</a:t>
            </a:r>
          </a:p>
        </p:txBody>
      </p:sp>
    </p:spTree>
    <p:extLst>
      <p:ext uri="{BB962C8B-B14F-4D97-AF65-F5344CB8AC3E}">
        <p14:creationId xmlns:p14="http://schemas.microsoft.com/office/powerpoint/2010/main" val="1130942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00094-9830-41A4-7D79-A3120F1558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00" y="0"/>
            <a:ext cx="4805082" cy="3603812"/>
          </a:xfrm>
          <a:prstGeom prst="rect">
            <a:avLst/>
          </a:prstGeom>
        </p:spPr>
      </p:pic>
      <p:pic>
        <p:nvPicPr>
          <p:cNvPr id="5" name="Picture 4" descr="A close-up of a plant with white flowers&#10;&#10;Description automatically generated">
            <a:extLst>
              <a:ext uri="{FF2B5EF4-FFF2-40B4-BE49-F238E27FC236}">
                <a16:creationId xmlns:a16="http://schemas.microsoft.com/office/drawing/2014/main" id="{703E5A07-73EB-027A-82C7-6ACBD8902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8455"/>
            <a:ext cx="4279392" cy="3209545"/>
          </a:xfrm>
          <a:prstGeom prst="rect">
            <a:avLst/>
          </a:prstGeom>
        </p:spPr>
      </p:pic>
      <p:pic>
        <p:nvPicPr>
          <p:cNvPr id="7" name="Picture 6" descr="A tree with red berries&#10;&#10;Description automatically generated">
            <a:extLst>
              <a:ext uri="{FF2B5EF4-FFF2-40B4-BE49-F238E27FC236}">
                <a16:creationId xmlns:a16="http://schemas.microsoft.com/office/drawing/2014/main" id="{D36B3391-82D4-1035-4458-3E698F3C07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754898" y="588155"/>
            <a:ext cx="5070974" cy="3803230"/>
          </a:xfrm>
          <a:prstGeom prst="rect">
            <a:avLst/>
          </a:prstGeom>
        </p:spPr>
      </p:pic>
      <p:sp>
        <p:nvSpPr>
          <p:cNvPr id="10" name="TextBox 9">
            <a:extLst>
              <a:ext uri="{FF2B5EF4-FFF2-40B4-BE49-F238E27FC236}">
                <a16:creationId xmlns:a16="http://schemas.microsoft.com/office/drawing/2014/main" id="{0DAB037C-1C10-C524-EF4A-93979350F3C4}"/>
              </a:ext>
            </a:extLst>
          </p:cNvPr>
          <p:cNvSpPr txBox="1"/>
          <p:nvPr/>
        </p:nvSpPr>
        <p:spPr>
          <a:xfrm>
            <a:off x="4378734" y="5129788"/>
            <a:ext cx="5038559" cy="1477328"/>
          </a:xfrm>
          <a:prstGeom prst="rect">
            <a:avLst/>
          </a:prstGeom>
          <a:noFill/>
        </p:spPr>
        <p:txBody>
          <a:bodyPr wrap="none" rtlCol="0">
            <a:spAutoFit/>
          </a:bodyPr>
          <a:lstStyle/>
          <a:p>
            <a:r>
              <a:rPr lang="en-US" b="1" i="1" err="1">
                <a:latin typeface="Times New Roman" panose="02020603050405020304" pitchFamily="18" charset="0"/>
                <a:cs typeface="Times New Roman" panose="02020603050405020304" pitchFamily="18" charset="0"/>
              </a:rPr>
              <a:t>Myrcianthes</a:t>
            </a:r>
            <a:r>
              <a:rPr lang="en-US" b="1" i="1">
                <a:latin typeface="Times New Roman" panose="02020603050405020304" pitchFamily="18" charset="0"/>
                <a:cs typeface="Times New Roman" panose="02020603050405020304" pitchFamily="18" charset="0"/>
              </a:rPr>
              <a:t> fragrans</a:t>
            </a:r>
            <a:r>
              <a:rPr lang="en-US">
                <a:latin typeface="Times New Roman" panose="02020603050405020304" pitchFamily="18" charset="0"/>
                <a:cs typeface="Times New Roman" panose="02020603050405020304" pitchFamily="18" charset="0"/>
              </a:rPr>
              <a:t>, Simpson's Stopper</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native evergreen large shrub</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or small tree under 30 ft tall</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small white spring flowers, edible orange fruit</a:t>
            </a:r>
          </a:p>
          <a:p>
            <a:r>
              <a:rPr lang="en-US">
                <a:latin typeface="Times New Roman" panose="02020603050405020304" pitchFamily="18" charset="0"/>
                <a:cs typeface="Times New Roman" panose="02020603050405020304" pitchFamily="18" charset="0"/>
              </a:rPr>
              <a:t>Attracts pollinators, birds, bees, butterflies and more</a:t>
            </a:r>
          </a:p>
        </p:txBody>
      </p:sp>
      <p:pic>
        <p:nvPicPr>
          <p:cNvPr id="12" name="Picture 11" descr="A butterfly on a fruit&#10;&#10;Description automatically generated">
            <a:extLst>
              <a:ext uri="{FF2B5EF4-FFF2-40B4-BE49-F238E27FC236}">
                <a16:creationId xmlns:a16="http://schemas.microsoft.com/office/drawing/2014/main" id="{4B4F567A-7F9A-6AF9-3933-142E4867A5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955582" y="621229"/>
            <a:ext cx="4965194" cy="3722738"/>
          </a:xfrm>
          <a:prstGeom prst="rect">
            <a:avLst/>
          </a:prstGeom>
        </p:spPr>
      </p:pic>
    </p:spTree>
    <p:extLst>
      <p:ext uri="{BB962C8B-B14F-4D97-AF65-F5344CB8AC3E}">
        <p14:creationId xmlns:p14="http://schemas.microsoft.com/office/powerpoint/2010/main" val="96648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red berries&#10;&#10;Description automatically generated">
            <a:extLst>
              <a:ext uri="{FF2B5EF4-FFF2-40B4-BE49-F238E27FC236}">
                <a16:creationId xmlns:a16="http://schemas.microsoft.com/office/drawing/2014/main" id="{E408FAF3-9E30-4FCA-A14A-0B0F8DFAF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4989" y="3580353"/>
            <a:ext cx="4684776" cy="3513582"/>
          </a:xfrm>
          <a:prstGeom prst="rect">
            <a:avLst/>
          </a:prstGeom>
        </p:spPr>
      </p:pic>
      <p:pic>
        <p:nvPicPr>
          <p:cNvPr id="7" name="Picture 6" descr="A bush with orange flowers&#10;&#10;Description automatically generated">
            <a:extLst>
              <a:ext uri="{FF2B5EF4-FFF2-40B4-BE49-F238E27FC236}">
                <a16:creationId xmlns:a16="http://schemas.microsoft.com/office/drawing/2014/main" id="{D85F1E66-D73E-FE43-FD68-83FAA2DE76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7280" y="0"/>
            <a:ext cx="4684777" cy="3513583"/>
          </a:xfrm>
          <a:prstGeom prst="rect">
            <a:avLst/>
          </a:prstGeom>
        </p:spPr>
      </p:pic>
      <p:pic>
        <p:nvPicPr>
          <p:cNvPr id="14" name="Picture 13">
            <a:extLst>
              <a:ext uri="{FF2B5EF4-FFF2-40B4-BE49-F238E27FC236}">
                <a16:creationId xmlns:a16="http://schemas.microsoft.com/office/drawing/2014/main" id="{2B2A08D9-3A9A-A4F5-6B57-26B0D31EFD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487" y="0"/>
            <a:ext cx="6372520" cy="4779390"/>
          </a:xfrm>
          <a:prstGeom prst="rect">
            <a:avLst/>
          </a:prstGeom>
        </p:spPr>
      </p:pic>
      <p:sp>
        <p:nvSpPr>
          <p:cNvPr id="20" name="TextBox 19">
            <a:extLst>
              <a:ext uri="{FF2B5EF4-FFF2-40B4-BE49-F238E27FC236}">
                <a16:creationId xmlns:a16="http://schemas.microsoft.com/office/drawing/2014/main" id="{DC24D85A-8F03-740B-85BE-6283FBA8A2A8}"/>
              </a:ext>
            </a:extLst>
          </p:cNvPr>
          <p:cNvSpPr txBox="1"/>
          <p:nvPr/>
        </p:nvSpPr>
        <p:spPr>
          <a:xfrm>
            <a:off x="3246176" y="4931242"/>
            <a:ext cx="3694789" cy="1754326"/>
          </a:xfrm>
          <a:prstGeom prst="rect">
            <a:avLst/>
          </a:prstGeom>
          <a:noFill/>
        </p:spPr>
        <p:txBody>
          <a:bodyPr wrap="square">
            <a:spAutoFit/>
          </a:bodyPr>
          <a:lstStyle/>
          <a:p>
            <a:r>
              <a:rPr lang="en-US" b="1" i="1">
                <a:latin typeface="Times New Roman" panose="02020603050405020304" pitchFamily="18" charset="0"/>
                <a:cs typeface="Times New Roman" panose="02020603050405020304" pitchFamily="18" charset="0"/>
              </a:rPr>
              <a:t>Hamelia patens</a:t>
            </a:r>
            <a:r>
              <a:rPr lang="en-US">
                <a:latin typeface="Times New Roman" panose="02020603050405020304" pitchFamily="18" charset="0"/>
                <a:cs typeface="Times New Roman" panose="02020603050405020304" pitchFamily="18" charset="0"/>
              </a:rPr>
              <a:t>, Firebush</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native, perennial, frost-tender</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shrub to non-woody small tree</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Nectar-rich tubular flowers attract</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butterflies and hummingbirds.</a:t>
            </a:r>
          </a:p>
          <a:p>
            <a:r>
              <a:rPr lang="en-US">
                <a:latin typeface="Times New Roman" panose="02020603050405020304" pitchFamily="18" charset="0"/>
                <a:cs typeface="Times New Roman" panose="02020603050405020304" pitchFamily="18" charset="0"/>
              </a:rPr>
              <a:t>Fruit and seeds feed wildlife </a:t>
            </a:r>
          </a:p>
        </p:txBody>
      </p:sp>
      <p:pic>
        <p:nvPicPr>
          <p:cNvPr id="24" name="Picture 23" descr="A close-up of a plant with berries&#10;&#10;Description automatically generated">
            <a:extLst>
              <a:ext uri="{FF2B5EF4-FFF2-40B4-BE49-F238E27FC236}">
                <a16:creationId xmlns:a16="http://schemas.microsoft.com/office/drawing/2014/main" id="{108F1C3D-E7FC-2930-2B99-53142988C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487" y="4817098"/>
            <a:ext cx="1927402" cy="1982614"/>
          </a:xfrm>
          <a:prstGeom prst="rect">
            <a:avLst/>
          </a:prstGeom>
        </p:spPr>
      </p:pic>
    </p:spTree>
    <p:extLst>
      <p:ext uri="{BB962C8B-B14F-4D97-AF65-F5344CB8AC3E}">
        <p14:creationId xmlns:p14="http://schemas.microsoft.com/office/powerpoint/2010/main" val="3272891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7BB255-CEE1-DD01-5122-2E1514F37F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144" y="0"/>
            <a:ext cx="3861514" cy="3611880"/>
          </a:xfrm>
          <a:prstGeom prst="rect">
            <a:avLst/>
          </a:prstGeom>
        </p:spPr>
      </p:pic>
      <p:pic>
        <p:nvPicPr>
          <p:cNvPr id="3" name="Picture 2" descr="Butterflies on a flower&#10;&#10;Description automatically generated">
            <a:extLst>
              <a:ext uri="{FF2B5EF4-FFF2-40B4-BE49-F238E27FC236}">
                <a16:creationId xmlns:a16="http://schemas.microsoft.com/office/drawing/2014/main" id="{9BEA74C2-B863-8815-AF29-6C9031120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31394"/>
            <a:ext cx="4300218" cy="6118090"/>
          </a:xfrm>
          <a:prstGeom prst="rect">
            <a:avLst/>
          </a:prstGeom>
        </p:spPr>
      </p:pic>
      <p:pic>
        <p:nvPicPr>
          <p:cNvPr id="7" name="Picture 6" descr="A butterfly on a flower&#10;&#10;Description automatically generated">
            <a:extLst>
              <a:ext uri="{FF2B5EF4-FFF2-40B4-BE49-F238E27FC236}">
                <a16:creationId xmlns:a16="http://schemas.microsoft.com/office/drawing/2014/main" id="{77B2B39B-61D2-6475-31B7-4C86157E06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7144" y="3789561"/>
            <a:ext cx="3727261" cy="3068439"/>
          </a:xfrm>
          <a:prstGeom prst="rect">
            <a:avLst/>
          </a:prstGeom>
        </p:spPr>
      </p:pic>
      <p:sp>
        <p:nvSpPr>
          <p:cNvPr id="8" name="TextBox 7">
            <a:extLst>
              <a:ext uri="{FF2B5EF4-FFF2-40B4-BE49-F238E27FC236}">
                <a16:creationId xmlns:a16="http://schemas.microsoft.com/office/drawing/2014/main" id="{B1296EEB-0181-06C4-248C-D3BA4596ED36}"/>
              </a:ext>
            </a:extLst>
          </p:cNvPr>
          <p:cNvSpPr txBox="1"/>
          <p:nvPr/>
        </p:nvSpPr>
        <p:spPr>
          <a:xfrm>
            <a:off x="125226" y="219456"/>
            <a:ext cx="6126480" cy="1200329"/>
          </a:xfrm>
          <a:prstGeom prst="rect">
            <a:avLst/>
          </a:prstGeom>
          <a:noFill/>
        </p:spPr>
        <p:txBody>
          <a:bodyPr wrap="square">
            <a:spAutoFit/>
          </a:bodyPr>
          <a:lstStyle/>
          <a:p>
            <a:r>
              <a:rPr lang="en-US" b="1" i="1"/>
              <a:t>Hamelia patens</a:t>
            </a:r>
            <a:r>
              <a:rPr lang="en-US"/>
              <a:t>, Firebush, native, perennial</a:t>
            </a:r>
            <a:br>
              <a:rPr lang="en-US"/>
            </a:br>
            <a:r>
              <a:rPr lang="en-US"/>
              <a:t> frost-tender shrub to small non-woody tree.</a:t>
            </a:r>
            <a:br>
              <a:rPr lang="en-US"/>
            </a:br>
            <a:r>
              <a:rPr lang="en-US"/>
              <a:t>Nectar-rich tubular flowers attract, insects</a:t>
            </a:r>
            <a:br>
              <a:rPr lang="en-US"/>
            </a:br>
            <a:r>
              <a:rPr lang="en-US"/>
              <a:t>pollinators, butterflies and hummingbirds. </a:t>
            </a:r>
          </a:p>
        </p:txBody>
      </p:sp>
      <p:sp>
        <p:nvSpPr>
          <p:cNvPr id="10" name="TextBox 9">
            <a:extLst>
              <a:ext uri="{FF2B5EF4-FFF2-40B4-BE49-F238E27FC236}">
                <a16:creationId xmlns:a16="http://schemas.microsoft.com/office/drawing/2014/main" id="{2AA27F64-9340-E068-6A5E-1F7AD3E0062D}"/>
              </a:ext>
            </a:extLst>
          </p:cNvPr>
          <p:cNvSpPr txBox="1"/>
          <p:nvPr/>
        </p:nvSpPr>
        <p:spPr>
          <a:xfrm>
            <a:off x="6836009" y="6396335"/>
            <a:ext cx="1303562" cy="461665"/>
          </a:xfrm>
          <a:prstGeom prst="rect">
            <a:avLst/>
          </a:prstGeom>
          <a:noFill/>
        </p:spPr>
        <p:txBody>
          <a:bodyPr wrap="none" rtlCol="0">
            <a:spAutoFit/>
          </a:bodyPr>
          <a:lstStyle/>
          <a:p>
            <a:r>
              <a:rPr lang="en-US" sz="1200">
                <a:latin typeface="Times New Roman" panose="02020603050405020304" pitchFamily="18" charset="0"/>
                <a:cs typeface="Times New Roman" panose="02020603050405020304" pitchFamily="18" charset="0"/>
              </a:rPr>
              <a:t>Giant Swallowtail</a:t>
            </a:r>
            <a:br>
              <a:rPr lang="en-US" sz="1200">
                <a:latin typeface="Times New Roman" panose="02020603050405020304" pitchFamily="18" charset="0"/>
                <a:cs typeface="Times New Roman" panose="02020603050405020304" pitchFamily="18" charset="0"/>
              </a:rPr>
            </a:br>
            <a:r>
              <a:rPr lang="en-US" sz="1200">
                <a:latin typeface="Times New Roman" panose="02020603050405020304" pitchFamily="18" charset="0"/>
                <a:cs typeface="Times New Roman" panose="02020603050405020304" pitchFamily="18" charset="0"/>
              </a:rPr>
              <a:t>Dan </a:t>
            </a:r>
            <a:r>
              <a:rPr lang="en-US" sz="1200" err="1">
                <a:latin typeface="Times New Roman" panose="02020603050405020304" pitchFamily="18" charset="0"/>
                <a:cs typeface="Times New Roman" panose="02020603050405020304" pitchFamily="18" charset="0"/>
              </a:rPr>
              <a:t>Reick</a:t>
            </a:r>
            <a:endParaRPr lang="en-US" sz="12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A223E16-4A2F-FDC4-5F43-69634D57590C}"/>
              </a:ext>
            </a:extLst>
          </p:cNvPr>
          <p:cNvSpPr txBox="1"/>
          <p:nvPr/>
        </p:nvSpPr>
        <p:spPr>
          <a:xfrm>
            <a:off x="1274844" y="1644203"/>
            <a:ext cx="3089307" cy="52322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 </a:t>
            </a:r>
            <a:r>
              <a:rPr lang="en-US" sz="1400" b="1">
                <a:solidFill>
                  <a:schemeClr val="bg1"/>
                </a:solidFill>
                <a:latin typeface="Times New Roman" panose="02020603050405020304" pitchFamily="18" charset="0"/>
                <a:cs typeface="Times New Roman" panose="02020603050405020304" pitchFamily="18" charset="0"/>
              </a:rPr>
              <a:t>Pipevine Swallowtail, Battus </a:t>
            </a:r>
            <a:r>
              <a:rPr lang="en-US" sz="1400" b="1" err="1">
                <a:solidFill>
                  <a:schemeClr val="bg1"/>
                </a:solidFill>
                <a:latin typeface="Times New Roman" panose="02020603050405020304" pitchFamily="18" charset="0"/>
                <a:cs typeface="Times New Roman" panose="02020603050405020304" pitchFamily="18" charset="0"/>
              </a:rPr>
              <a:t>philenor</a:t>
            </a:r>
            <a:br>
              <a:rPr lang="en-US" sz="1400" b="1">
                <a:solidFill>
                  <a:schemeClr val="bg1"/>
                </a:solidFill>
                <a:latin typeface="Times New Roman" panose="02020603050405020304" pitchFamily="18" charset="0"/>
                <a:cs typeface="Times New Roman" panose="02020603050405020304" pitchFamily="18" charset="0"/>
              </a:rPr>
            </a:br>
            <a:r>
              <a:rPr lang="en-US" sz="1400" b="1">
                <a:solidFill>
                  <a:schemeClr val="bg1"/>
                </a:solidFill>
                <a:latin typeface="Times New Roman" panose="02020603050405020304" pitchFamily="18" charset="0"/>
                <a:cs typeface="Times New Roman" panose="02020603050405020304" pitchFamily="18" charset="0"/>
              </a:rPr>
              <a:t>mating on Firebush, Hamelia patens </a:t>
            </a:r>
          </a:p>
        </p:txBody>
      </p:sp>
      <p:pic>
        <p:nvPicPr>
          <p:cNvPr id="14" name="Picture 13">
            <a:extLst>
              <a:ext uri="{FF2B5EF4-FFF2-40B4-BE49-F238E27FC236}">
                <a16:creationId xmlns:a16="http://schemas.microsoft.com/office/drawing/2014/main" id="{2AA4F1E3-7557-3AA9-0B6C-68B2A7C477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1331" y="3767329"/>
            <a:ext cx="4091724" cy="3068440"/>
          </a:xfrm>
          <a:prstGeom prst="rect">
            <a:avLst/>
          </a:prstGeom>
        </p:spPr>
      </p:pic>
      <p:pic>
        <p:nvPicPr>
          <p:cNvPr id="16" name="Picture 15">
            <a:extLst>
              <a:ext uri="{FF2B5EF4-FFF2-40B4-BE49-F238E27FC236}">
                <a16:creationId xmlns:a16="http://schemas.microsoft.com/office/drawing/2014/main" id="{C5C2C8FE-4731-6553-309D-C20D7E2627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5584" y="-19793"/>
            <a:ext cx="4017444" cy="3631673"/>
          </a:xfrm>
          <a:prstGeom prst="rect">
            <a:avLst/>
          </a:prstGeom>
        </p:spPr>
      </p:pic>
    </p:spTree>
    <p:extLst>
      <p:ext uri="{BB962C8B-B14F-4D97-AF65-F5344CB8AC3E}">
        <p14:creationId xmlns:p14="http://schemas.microsoft.com/office/powerpoint/2010/main" val="2775397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E7FAA-5E7A-A2EE-4496-901F05D8C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2699" y="141941"/>
            <a:ext cx="3318174" cy="3316978"/>
          </a:xfrm>
          <a:prstGeom prst="rect">
            <a:avLst/>
          </a:prstGeom>
        </p:spPr>
      </p:pic>
      <p:pic>
        <p:nvPicPr>
          <p:cNvPr id="5" name="Picture 4">
            <a:extLst>
              <a:ext uri="{FF2B5EF4-FFF2-40B4-BE49-F238E27FC236}">
                <a16:creationId xmlns:a16="http://schemas.microsoft.com/office/drawing/2014/main" id="{82AAAB27-B1F7-EB94-1423-F32A2475F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094" y="141941"/>
            <a:ext cx="5037045" cy="6716059"/>
          </a:xfrm>
          <a:prstGeom prst="rect">
            <a:avLst/>
          </a:prstGeom>
        </p:spPr>
      </p:pic>
      <p:pic>
        <p:nvPicPr>
          <p:cNvPr id="7" name="Picture 6">
            <a:extLst>
              <a:ext uri="{FF2B5EF4-FFF2-40B4-BE49-F238E27FC236}">
                <a16:creationId xmlns:a16="http://schemas.microsoft.com/office/drawing/2014/main" id="{3FA339CD-3323-191C-3A70-234A9AF2DC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50" y="3627845"/>
            <a:ext cx="4306873" cy="3230155"/>
          </a:xfrm>
          <a:prstGeom prst="rect">
            <a:avLst/>
          </a:prstGeom>
        </p:spPr>
      </p:pic>
      <p:sp>
        <p:nvSpPr>
          <p:cNvPr id="8" name="TextBox 7">
            <a:extLst>
              <a:ext uri="{FF2B5EF4-FFF2-40B4-BE49-F238E27FC236}">
                <a16:creationId xmlns:a16="http://schemas.microsoft.com/office/drawing/2014/main" id="{823ADA68-E5C2-FC3B-932E-B45703DDC36A}"/>
              </a:ext>
            </a:extLst>
          </p:cNvPr>
          <p:cNvSpPr txBox="1"/>
          <p:nvPr/>
        </p:nvSpPr>
        <p:spPr>
          <a:xfrm>
            <a:off x="399517" y="276936"/>
            <a:ext cx="3144961" cy="3077766"/>
          </a:xfrm>
          <a:prstGeom prst="rect">
            <a:avLst/>
          </a:prstGeom>
          <a:noFill/>
        </p:spPr>
        <p:txBody>
          <a:bodyPr wrap="square" rtlCol="0">
            <a:spAutoFit/>
          </a:bodyPr>
          <a:lstStyle/>
          <a:p>
            <a:r>
              <a:rPr lang="en-US" b="1" i="1">
                <a:latin typeface="Times New Roman" panose="02020603050405020304" pitchFamily="18" charset="0"/>
                <a:cs typeface="Times New Roman" panose="02020603050405020304" pitchFamily="18" charset="0"/>
              </a:rPr>
              <a:t>Berlandiera </a:t>
            </a:r>
            <a:r>
              <a:rPr lang="en-US" b="1" i="1" err="1">
                <a:latin typeface="Times New Roman" panose="02020603050405020304" pitchFamily="18" charset="0"/>
                <a:cs typeface="Times New Roman" panose="02020603050405020304" pitchFamily="18" charset="0"/>
              </a:rPr>
              <a:t>subacaulis</a:t>
            </a:r>
            <a:endParaRPr lang="en-US" b="1" i="1">
              <a:latin typeface="Times New Roman" panose="02020603050405020304" pitchFamily="18" charset="0"/>
              <a:cs typeface="Times New Roman" panose="02020603050405020304" pitchFamily="18" charset="0"/>
            </a:endParaRPr>
          </a:p>
          <a:p>
            <a:r>
              <a:rPr lang="en-US" sz="1600" b="1" err="1">
                <a:latin typeface="Times New Roman" panose="02020603050405020304" pitchFamily="18" charset="0"/>
                <a:cs typeface="Times New Roman" panose="02020603050405020304" pitchFamily="18" charset="0"/>
              </a:rPr>
              <a:t>Greeneyes</a:t>
            </a:r>
            <a:endParaRPr lang="en-US" sz="1600" b="1">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Is a native, perennial, evergreen wildflower with basal leaves.</a:t>
            </a:r>
          </a:p>
          <a:p>
            <a:endParaRPr lang="en-US" sz="1600">
              <a:latin typeface="Times New Roman" panose="02020603050405020304" pitchFamily="18" charset="0"/>
              <a:cs typeface="Times New Roman" panose="02020603050405020304" pitchFamily="18" charset="0"/>
            </a:endParaRPr>
          </a:p>
          <a:p>
            <a:r>
              <a:rPr lang="en-US" sz="1600" b="1">
                <a:latin typeface="Times New Roman" panose="02020603050405020304" pitchFamily="18" charset="0"/>
                <a:cs typeface="Times New Roman" panose="02020603050405020304" pitchFamily="18" charset="0"/>
              </a:rPr>
              <a:t>Endemic</a:t>
            </a:r>
            <a:r>
              <a:rPr lang="en-US" sz="1600">
                <a:latin typeface="Times New Roman" panose="02020603050405020304" pitchFamily="18" charset="0"/>
                <a:cs typeface="Times New Roman" panose="02020603050405020304" pitchFamily="18" charset="0"/>
              </a:rPr>
              <a:t> to central Florida </a:t>
            </a:r>
          </a:p>
          <a:p>
            <a:r>
              <a:rPr lang="en-US" sz="1600">
                <a:latin typeface="Times New Roman" panose="02020603050405020304" pitchFamily="18" charset="0"/>
                <a:cs typeface="Times New Roman" panose="02020603050405020304" pitchFamily="18" charset="0"/>
              </a:rPr>
              <a:t>Zones 8-11. Deep tap root</a:t>
            </a:r>
          </a:p>
          <a:p>
            <a:r>
              <a:rPr lang="en-US" sz="1600">
                <a:latin typeface="Times New Roman" panose="02020603050405020304" pitchFamily="18" charset="0"/>
                <a:cs typeface="Times New Roman" panose="02020603050405020304" pitchFamily="18" charset="0"/>
              </a:rPr>
              <a:t>Drought tolerant. Frost hardy</a:t>
            </a:r>
          </a:p>
          <a:p>
            <a:r>
              <a:rPr lang="en-US" sz="1600" b="1">
                <a:latin typeface="Times New Roman" panose="02020603050405020304" pitchFamily="18" charset="0"/>
                <a:cs typeface="Times New Roman" panose="02020603050405020304" pitchFamily="18" charset="0"/>
              </a:rPr>
              <a:t>Perfect flower </a:t>
            </a:r>
            <a:r>
              <a:rPr lang="en-US" sz="1600">
                <a:latin typeface="Times New Roman" panose="02020603050405020304" pitchFamily="18" charset="0"/>
                <a:cs typeface="Times New Roman" panose="02020603050405020304" pitchFamily="18" charset="0"/>
              </a:rPr>
              <a:t>with male stamens with male sex gametes and female pistils with female sex cells to produce seeds. Ray &amp; disk florets</a:t>
            </a:r>
          </a:p>
        </p:txBody>
      </p:sp>
      <p:pic>
        <p:nvPicPr>
          <p:cNvPr id="4" name="Picture 3">
            <a:extLst>
              <a:ext uri="{FF2B5EF4-FFF2-40B4-BE49-F238E27FC236}">
                <a16:creationId xmlns:a16="http://schemas.microsoft.com/office/drawing/2014/main" id="{AFEEDC0B-48AC-68A3-81D1-6C80B4F3EA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8152" y="3627845"/>
            <a:ext cx="2452721" cy="3270295"/>
          </a:xfrm>
          <a:prstGeom prst="rect">
            <a:avLst/>
          </a:prstGeom>
        </p:spPr>
      </p:pic>
    </p:spTree>
    <p:extLst>
      <p:ext uri="{BB962C8B-B14F-4D97-AF65-F5344CB8AC3E}">
        <p14:creationId xmlns:p14="http://schemas.microsoft.com/office/powerpoint/2010/main" val="704125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6E737-29C8-E053-02F6-D37ABF0FDC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7537" y="3435427"/>
            <a:ext cx="4563430" cy="3422574"/>
          </a:xfrm>
          <a:prstGeom prst="rect">
            <a:avLst/>
          </a:prstGeom>
        </p:spPr>
      </p:pic>
      <p:pic>
        <p:nvPicPr>
          <p:cNvPr id="5" name="Picture 4">
            <a:extLst>
              <a:ext uri="{FF2B5EF4-FFF2-40B4-BE49-F238E27FC236}">
                <a16:creationId xmlns:a16="http://schemas.microsoft.com/office/drawing/2014/main" id="{C1BFB7B0-6E57-CB96-5E93-0AD32A3094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7822" y="3863248"/>
            <a:ext cx="3422573" cy="2566930"/>
          </a:xfrm>
          <a:prstGeom prst="rect">
            <a:avLst/>
          </a:prstGeom>
        </p:spPr>
      </p:pic>
      <p:pic>
        <p:nvPicPr>
          <p:cNvPr id="7" name="Picture 6">
            <a:extLst>
              <a:ext uri="{FF2B5EF4-FFF2-40B4-BE49-F238E27FC236}">
                <a16:creationId xmlns:a16="http://schemas.microsoft.com/office/drawing/2014/main" id="{AA99B60C-DB71-35D1-D904-C9F82FFCC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1599" y="-53788"/>
            <a:ext cx="4470401" cy="3352800"/>
          </a:xfrm>
          <a:prstGeom prst="rect">
            <a:avLst/>
          </a:prstGeom>
        </p:spPr>
      </p:pic>
      <p:pic>
        <p:nvPicPr>
          <p:cNvPr id="9" name="Picture 8">
            <a:extLst>
              <a:ext uri="{FF2B5EF4-FFF2-40B4-BE49-F238E27FC236}">
                <a16:creationId xmlns:a16="http://schemas.microsoft.com/office/drawing/2014/main" id="{703D4D12-6FB9-FF9F-E2C6-6ABD07634F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703" y="3429001"/>
            <a:ext cx="4571999" cy="3429000"/>
          </a:xfrm>
          <a:prstGeom prst="rect">
            <a:avLst/>
          </a:prstGeom>
        </p:spPr>
      </p:pic>
      <p:sp>
        <p:nvSpPr>
          <p:cNvPr id="10" name="TextBox 9">
            <a:extLst>
              <a:ext uri="{FF2B5EF4-FFF2-40B4-BE49-F238E27FC236}">
                <a16:creationId xmlns:a16="http://schemas.microsoft.com/office/drawing/2014/main" id="{095289D9-D4F8-EC05-6DCA-822091B4D10D}"/>
              </a:ext>
            </a:extLst>
          </p:cNvPr>
          <p:cNvSpPr txBox="1"/>
          <p:nvPr/>
        </p:nvSpPr>
        <p:spPr>
          <a:xfrm>
            <a:off x="532328" y="564409"/>
            <a:ext cx="3592650" cy="677108"/>
          </a:xfrm>
          <a:prstGeom prst="rect">
            <a:avLst/>
          </a:prstGeom>
          <a:noFill/>
        </p:spPr>
        <p:txBody>
          <a:bodyPr wrap="none" rtlCol="0">
            <a:spAutoFit/>
          </a:bodyPr>
          <a:lstStyle/>
          <a:p>
            <a:r>
              <a:rPr lang="en-US" sz="2000" b="1">
                <a:latin typeface="Times New Roman" panose="02020603050405020304" pitchFamily="18" charset="0"/>
                <a:cs typeface="Times New Roman" panose="02020603050405020304" pitchFamily="18" charset="0"/>
              </a:rPr>
              <a:t>Helianthus sunflowers </a:t>
            </a:r>
            <a:r>
              <a:rPr lang="en-US">
                <a:latin typeface="Times New Roman" panose="02020603050405020304" pitchFamily="18" charset="0"/>
                <a:cs typeface="Times New Roman" panose="02020603050405020304" pitchFamily="18" charset="0"/>
              </a:rPr>
              <a:t>are native</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wildflowers rich in nectar &amp; pollen</a:t>
            </a:r>
          </a:p>
        </p:txBody>
      </p:sp>
      <p:sp>
        <p:nvSpPr>
          <p:cNvPr id="12" name="TextBox 11">
            <a:extLst>
              <a:ext uri="{FF2B5EF4-FFF2-40B4-BE49-F238E27FC236}">
                <a16:creationId xmlns:a16="http://schemas.microsoft.com/office/drawing/2014/main" id="{ED5788AE-4787-5830-6307-C03880C81E78}"/>
              </a:ext>
            </a:extLst>
          </p:cNvPr>
          <p:cNvSpPr txBox="1"/>
          <p:nvPr/>
        </p:nvSpPr>
        <p:spPr>
          <a:xfrm>
            <a:off x="532328" y="1606692"/>
            <a:ext cx="3655602" cy="1815882"/>
          </a:xfrm>
          <a:prstGeom prst="rect">
            <a:avLst/>
          </a:prstGeom>
          <a:noFill/>
        </p:spPr>
        <p:txBody>
          <a:bodyPr wrap="square">
            <a:spAutoFit/>
          </a:bodyPr>
          <a:lstStyle/>
          <a:p>
            <a:r>
              <a:rPr lang="en-US" sz="2000" b="1" i="1">
                <a:latin typeface="Times New Roman" panose="02020603050405020304" pitchFamily="18" charset="0"/>
                <a:cs typeface="Times New Roman" panose="02020603050405020304" pitchFamily="18" charset="0"/>
              </a:rPr>
              <a:t>Helianthus angustifolia</a:t>
            </a:r>
          </a:p>
          <a:p>
            <a:r>
              <a:rPr lang="en-US">
                <a:latin typeface="Times New Roman" panose="02020603050405020304" pitchFamily="18" charset="0"/>
                <a:cs typeface="Times New Roman" panose="02020603050405020304" pitchFamily="18" charset="0"/>
              </a:rPr>
              <a:t>Narrow-leaf sunflower is a tall native, perennial, deciduous (dormant in winter), frost hardy species that needs moist to wet soil and full sun. </a:t>
            </a:r>
            <a:r>
              <a:rPr lang="en-US" sz="2000" b="1">
                <a:latin typeface="Assistant" pitchFamily="2" charset="-79"/>
                <a:cs typeface="Assistant" pitchFamily="2" charset="-79"/>
              </a:rPr>
              <a:t>↓			 ↓</a:t>
            </a:r>
            <a:endParaRPr lang="en-US" sz="2000" b="1">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65FCB37-471C-E152-5294-0698B91E7D3E}"/>
              </a:ext>
            </a:extLst>
          </p:cNvPr>
          <p:cNvSpPr txBox="1"/>
          <p:nvPr/>
        </p:nvSpPr>
        <p:spPr>
          <a:xfrm>
            <a:off x="4638711" y="564409"/>
            <a:ext cx="3082888" cy="2369880"/>
          </a:xfrm>
          <a:prstGeom prst="rect">
            <a:avLst/>
          </a:prstGeom>
          <a:noFill/>
        </p:spPr>
        <p:txBody>
          <a:bodyPr wrap="square">
            <a:spAutoFit/>
          </a:bodyPr>
          <a:lstStyle/>
          <a:p>
            <a:r>
              <a:rPr lang="en-US" sz="2000" b="1" i="1">
                <a:latin typeface="Times New Roman" panose="02020603050405020304" pitchFamily="18" charset="0"/>
                <a:cs typeface="Times New Roman" panose="02020603050405020304" pitchFamily="18" charset="0"/>
              </a:rPr>
              <a:t>Helianthus debilis           →</a:t>
            </a:r>
          </a:p>
          <a:p>
            <a:r>
              <a:rPr lang="en-US" sz="2000">
                <a:latin typeface="Times New Roman" panose="02020603050405020304" pitchFamily="18" charset="0"/>
                <a:cs typeface="Times New Roman" panose="02020603050405020304" pitchFamily="18" charset="0"/>
              </a:rPr>
              <a:t>Beach- or Dune Sunflower</a:t>
            </a:r>
          </a:p>
          <a:p>
            <a:r>
              <a:rPr lang="en-US">
                <a:latin typeface="Times New Roman" panose="02020603050405020304" pitchFamily="18" charset="0"/>
                <a:cs typeface="Times New Roman" panose="02020603050405020304" pitchFamily="18" charset="0"/>
              </a:rPr>
              <a:t>Thrives in well-drained, sandy soil and full sun.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Is native, annual, sprawling, self-seeding, drought tolerant, frost tender and an excellent nectar and pollen source.</a:t>
            </a:r>
          </a:p>
        </p:txBody>
      </p:sp>
    </p:spTree>
    <p:extLst>
      <p:ext uri="{BB962C8B-B14F-4D97-AF65-F5344CB8AC3E}">
        <p14:creationId xmlns:p14="http://schemas.microsoft.com/office/powerpoint/2010/main" val="81879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of a butterfly&#10;&#10;Description automatically generated with low confidence">
            <a:extLst>
              <a:ext uri="{FF2B5EF4-FFF2-40B4-BE49-F238E27FC236}">
                <a16:creationId xmlns:a16="http://schemas.microsoft.com/office/drawing/2014/main" id="{AF6C0442-B672-5BBA-51B0-D75308FA9D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15" y="527669"/>
            <a:ext cx="2175465" cy="3486150"/>
          </a:xfrm>
          <a:prstGeom prst="rect">
            <a:avLst/>
          </a:prstGeom>
        </p:spPr>
      </p:pic>
      <p:pic>
        <p:nvPicPr>
          <p:cNvPr id="5" name="Picture 4" descr="A book cover of a butterfly&#10;&#10;Description automatically generated with low confidence">
            <a:extLst>
              <a:ext uri="{FF2B5EF4-FFF2-40B4-BE49-F238E27FC236}">
                <a16:creationId xmlns:a16="http://schemas.microsoft.com/office/drawing/2014/main" id="{952C1CF8-7E4E-CDF0-4A51-98F7938B13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4643" y="527669"/>
            <a:ext cx="2309243" cy="3500893"/>
          </a:xfrm>
          <a:prstGeom prst="rect">
            <a:avLst/>
          </a:prstGeom>
        </p:spPr>
      </p:pic>
      <p:pic>
        <p:nvPicPr>
          <p:cNvPr id="7" name="Picture 6" descr="A book cover of a book&#10;&#10;Description automatically generated with low confidence">
            <a:extLst>
              <a:ext uri="{FF2B5EF4-FFF2-40B4-BE49-F238E27FC236}">
                <a16:creationId xmlns:a16="http://schemas.microsoft.com/office/drawing/2014/main" id="{1B3D050E-55A2-BD56-1899-E2A77D94D7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5502" y="526162"/>
            <a:ext cx="2799483" cy="3503908"/>
          </a:xfrm>
          <a:prstGeom prst="rect">
            <a:avLst/>
          </a:prstGeom>
        </p:spPr>
      </p:pic>
      <p:pic>
        <p:nvPicPr>
          <p:cNvPr id="9" name="Picture 8" descr="A close-up of a flower&#10;&#10;Description automatically generated">
            <a:extLst>
              <a:ext uri="{FF2B5EF4-FFF2-40B4-BE49-F238E27FC236}">
                <a16:creationId xmlns:a16="http://schemas.microsoft.com/office/drawing/2014/main" id="{5F408077-F70C-544F-9BFA-C8AA06E324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09585" y="527669"/>
            <a:ext cx="2270014" cy="3500893"/>
          </a:xfrm>
          <a:prstGeom prst="rect">
            <a:avLst/>
          </a:prstGeom>
        </p:spPr>
      </p:pic>
      <p:pic>
        <p:nvPicPr>
          <p:cNvPr id="11" name="Picture 10" descr="A bird on a branch&#10;&#10;Description automatically generated with medium confidence">
            <a:extLst>
              <a:ext uri="{FF2B5EF4-FFF2-40B4-BE49-F238E27FC236}">
                <a16:creationId xmlns:a16="http://schemas.microsoft.com/office/drawing/2014/main" id="{ACA7746F-0BED-FCD9-4EDB-4372494406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8200" y="527669"/>
            <a:ext cx="2347071" cy="3486150"/>
          </a:xfrm>
          <a:prstGeom prst="rect">
            <a:avLst/>
          </a:prstGeom>
        </p:spPr>
      </p:pic>
      <p:sp>
        <p:nvSpPr>
          <p:cNvPr id="12" name="TextBox 11">
            <a:extLst>
              <a:ext uri="{FF2B5EF4-FFF2-40B4-BE49-F238E27FC236}">
                <a16:creationId xmlns:a16="http://schemas.microsoft.com/office/drawing/2014/main" id="{038D641C-EFDC-6330-98DB-985ED03F714D}"/>
              </a:ext>
            </a:extLst>
          </p:cNvPr>
          <p:cNvSpPr txBox="1"/>
          <p:nvPr/>
        </p:nvSpPr>
        <p:spPr>
          <a:xfrm>
            <a:off x="2472364" y="4405913"/>
            <a:ext cx="9547412" cy="1200329"/>
          </a:xfrm>
          <a:prstGeom prst="rect">
            <a:avLst/>
          </a:prstGeom>
          <a:noFill/>
        </p:spPr>
        <p:txBody>
          <a:bodyPr wrap="square" rtlCol="0">
            <a:spAutoFit/>
          </a:bodyPr>
          <a:lstStyle/>
          <a:p>
            <a:r>
              <a:rPr lang="en-US">
                <a:latin typeface="Tenorite" panose="00000500000000000000" pitchFamily="2" charset="0"/>
              </a:rPr>
              <a:t>Older books are a wealth of information but are accurate only up to the date of publication.</a:t>
            </a:r>
          </a:p>
          <a:p>
            <a:r>
              <a:rPr lang="en-US">
                <a:latin typeface="Tenorite" panose="00000500000000000000" pitchFamily="2" charset="0"/>
              </a:rPr>
              <a:t>Check online, from a reliable source, for up-to-date scientific names, new scientific research... </a:t>
            </a:r>
            <a:br>
              <a:rPr lang="en-US">
                <a:latin typeface="Tenorite" panose="00000500000000000000" pitchFamily="2" charset="0"/>
              </a:rPr>
            </a:br>
            <a:r>
              <a:rPr lang="en-US" b="1">
                <a:latin typeface="Times New Roman" panose="02020603050405020304" pitchFamily="18" charset="0"/>
                <a:cs typeface="Times New Roman" panose="02020603050405020304" pitchFamily="18" charset="0"/>
              </a:rPr>
              <a:t>Reliable, up-to-date </a:t>
            </a:r>
            <a:r>
              <a:rPr lang="en-US">
                <a:latin typeface="Times New Roman" panose="02020603050405020304" pitchFamily="18" charset="0"/>
                <a:cs typeface="Times New Roman" panose="02020603050405020304" pitchFamily="18" charset="0"/>
              </a:rPr>
              <a:t>sites include Encyclopedia Britannica, Alabama.butterflyatlas.usf.edu,</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Cornell.edu. UF, Butterfliesandmoths.org, iNaturalist, Wikipedia and other updated sources. </a:t>
            </a:r>
          </a:p>
        </p:txBody>
      </p:sp>
      <p:sp>
        <p:nvSpPr>
          <p:cNvPr id="2" name="TextBox 1">
            <a:extLst>
              <a:ext uri="{FF2B5EF4-FFF2-40B4-BE49-F238E27FC236}">
                <a16:creationId xmlns:a16="http://schemas.microsoft.com/office/drawing/2014/main" id="{B453ADD4-D453-7FD3-4ED5-5FE45F827024}"/>
              </a:ext>
            </a:extLst>
          </p:cNvPr>
          <p:cNvSpPr txBox="1"/>
          <p:nvPr/>
        </p:nvSpPr>
        <p:spPr>
          <a:xfrm>
            <a:off x="842682" y="158337"/>
            <a:ext cx="10775577"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2003</a:t>
            </a:r>
            <a:r>
              <a:rPr lang="en-US">
                <a:solidFill>
                  <a:srgbClr val="FF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2005</a:t>
            </a:r>
            <a:r>
              <a:rPr lang="en-US">
                <a:solidFill>
                  <a:srgbClr val="FF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2019</a:t>
            </a:r>
            <a:r>
              <a:rPr lang="en-US">
                <a:solidFill>
                  <a:srgbClr val="FF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2020</a:t>
            </a:r>
            <a:r>
              <a:rPr lang="en-US">
                <a:solidFill>
                  <a:srgbClr val="FF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2021</a:t>
            </a:r>
          </a:p>
        </p:txBody>
      </p:sp>
      <p:pic>
        <p:nvPicPr>
          <p:cNvPr id="4" name="Picture 3">
            <a:extLst>
              <a:ext uri="{FF2B5EF4-FFF2-40B4-BE49-F238E27FC236}">
                <a16:creationId xmlns:a16="http://schemas.microsoft.com/office/drawing/2014/main" id="{4DD6C1C3-E9D9-B095-8E39-34D35B6A6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22" y="4074784"/>
            <a:ext cx="2162957" cy="2783216"/>
          </a:xfrm>
          <a:prstGeom prst="rect">
            <a:avLst/>
          </a:prstGeom>
        </p:spPr>
      </p:pic>
      <p:sp>
        <p:nvSpPr>
          <p:cNvPr id="8" name="TextBox 7">
            <a:extLst>
              <a:ext uri="{FF2B5EF4-FFF2-40B4-BE49-F238E27FC236}">
                <a16:creationId xmlns:a16="http://schemas.microsoft.com/office/drawing/2014/main" id="{8E5A13C6-5010-2EAD-A7ED-51DCF2E3336A}"/>
              </a:ext>
            </a:extLst>
          </p:cNvPr>
          <p:cNvSpPr txBox="1"/>
          <p:nvPr/>
        </p:nvSpPr>
        <p:spPr>
          <a:xfrm>
            <a:off x="2264643" y="6330331"/>
            <a:ext cx="646331" cy="369332"/>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2017</a:t>
            </a:r>
          </a:p>
        </p:txBody>
      </p:sp>
    </p:spTree>
    <p:extLst>
      <p:ext uri="{BB962C8B-B14F-4D97-AF65-F5344CB8AC3E}">
        <p14:creationId xmlns:p14="http://schemas.microsoft.com/office/powerpoint/2010/main" val="781138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88A0E-4413-C3EF-71AB-00A6BFDD3848}"/>
              </a:ext>
            </a:extLst>
          </p:cNvPr>
          <p:cNvSpPr txBox="1"/>
          <p:nvPr/>
        </p:nvSpPr>
        <p:spPr>
          <a:xfrm>
            <a:off x="312425" y="255765"/>
            <a:ext cx="3249608" cy="2031325"/>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Potted native plants available</a:t>
            </a:r>
          </a:p>
          <a:p>
            <a:r>
              <a:rPr lang="en-US">
                <a:latin typeface="Times New Roman" panose="02020603050405020304" pitchFamily="18" charset="0"/>
                <a:cs typeface="Times New Roman" panose="02020603050405020304" pitchFamily="18" charset="0"/>
              </a:rPr>
              <a:t>at Jane’s garden</a:t>
            </a:r>
          </a:p>
          <a:p>
            <a:r>
              <a:rPr lang="en-US">
                <a:latin typeface="Times New Roman" panose="02020603050405020304" pitchFamily="18" charset="0"/>
                <a:cs typeface="Times New Roman" panose="02020603050405020304" pitchFamily="18" charset="0"/>
              </a:rPr>
              <a:t>$1 per year, plus tax &amp; handling</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Seed envelopes $1 (no tax in FL)</a:t>
            </a:r>
          </a:p>
          <a:p>
            <a:r>
              <a:rPr lang="en-US">
                <a:latin typeface="Times New Roman" panose="02020603050405020304" pitchFamily="18" charset="0"/>
                <a:cs typeface="Times New Roman" panose="02020603050405020304" pitchFamily="18" charset="0"/>
              </a:rPr>
              <a:t>Fresh seeds harvested</a:t>
            </a:r>
          </a:p>
          <a:p>
            <a:r>
              <a:rPr lang="en-US">
                <a:latin typeface="Times New Roman" panose="02020603050405020304" pitchFamily="18" charset="0"/>
                <a:cs typeface="Times New Roman" panose="02020603050405020304" pitchFamily="18" charset="0"/>
              </a:rPr>
              <a:t>in season at Jane’s Garden</a:t>
            </a:r>
          </a:p>
        </p:txBody>
      </p:sp>
      <p:pic>
        <p:nvPicPr>
          <p:cNvPr id="4" name="Picture 3">
            <a:extLst>
              <a:ext uri="{FF2B5EF4-FFF2-40B4-BE49-F238E27FC236}">
                <a16:creationId xmlns:a16="http://schemas.microsoft.com/office/drawing/2014/main" id="{B47A71F8-13BB-0235-DA36-25818D2135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7240" y="100853"/>
            <a:ext cx="1721544" cy="2295391"/>
          </a:xfrm>
          <a:prstGeom prst="rect">
            <a:avLst/>
          </a:prstGeom>
        </p:spPr>
      </p:pic>
      <p:pic>
        <p:nvPicPr>
          <p:cNvPr id="6" name="Picture 5">
            <a:extLst>
              <a:ext uri="{FF2B5EF4-FFF2-40B4-BE49-F238E27FC236}">
                <a16:creationId xmlns:a16="http://schemas.microsoft.com/office/drawing/2014/main" id="{2C901EDE-EBCC-90E5-0CAF-158C57F31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9497" y="103255"/>
            <a:ext cx="1721718" cy="2295623"/>
          </a:xfrm>
          <a:prstGeom prst="rect">
            <a:avLst/>
          </a:prstGeom>
        </p:spPr>
      </p:pic>
      <p:pic>
        <p:nvPicPr>
          <p:cNvPr id="10" name="Picture 9">
            <a:extLst>
              <a:ext uri="{FF2B5EF4-FFF2-40B4-BE49-F238E27FC236}">
                <a16:creationId xmlns:a16="http://schemas.microsoft.com/office/drawing/2014/main" id="{8F846F5B-D22A-197E-919F-6EE3A2D631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6945" y="4905149"/>
            <a:ext cx="1425807" cy="1893286"/>
          </a:xfrm>
          <a:prstGeom prst="rect">
            <a:avLst/>
          </a:prstGeom>
        </p:spPr>
      </p:pic>
      <p:pic>
        <p:nvPicPr>
          <p:cNvPr id="12" name="Picture 11">
            <a:extLst>
              <a:ext uri="{FF2B5EF4-FFF2-40B4-BE49-F238E27FC236}">
                <a16:creationId xmlns:a16="http://schemas.microsoft.com/office/drawing/2014/main" id="{1B568209-F7FF-02FF-C47D-26FDD619CE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49" y="4905149"/>
            <a:ext cx="2154348" cy="1851313"/>
          </a:xfrm>
          <a:prstGeom prst="rect">
            <a:avLst/>
          </a:prstGeom>
        </p:spPr>
      </p:pic>
      <p:pic>
        <p:nvPicPr>
          <p:cNvPr id="14" name="Picture 13">
            <a:extLst>
              <a:ext uri="{FF2B5EF4-FFF2-40B4-BE49-F238E27FC236}">
                <a16:creationId xmlns:a16="http://schemas.microsoft.com/office/drawing/2014/main" id="{37D9685E-FEFB-8E5E-6AA8-B5920D5599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92212" y="2532666"/>
            <a:ext cx="1895115" cy="2295392"/>
          </a:xfrm>
          <a:prstGeom prst="rect">
            <a:avLst/>
          </a:prstGeom>
        </p:spPr>
      </p:pic>
      <p:pic>
        <p:nvPicPr>
          <p:cNvPr id="16" name="Picture 15">
            <a:extLst>
              <a:ext uri="{FF2B5EF4-FFF2-40B4-BE49-F238E27FC236}">
                <a16:creationId xmlns:a16="http://schemas.microsoft.com/office/drawing/2014/main" id="{18AB04D2-EBA9-8BC9-237D-409E760ED9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8142" y="4897733"/>
            <a:ext cx="2288398" cy="1858730"/>
          </a:xfrm>
          <a:prstGeom prst="rect">
            <a:avLst/>
          </a:prstGeom>
        </p:spPr>
      </p:pic>
      <p:pic>
        <p:nvPicPr>
          <p:cNvPr id="18" name="Picture 17">
            <a:extLst>
              <a:ext uri="{FF2B5EF4-FFF2-40B4-BE49-F238E27FC236}">
                <a16:creationId xmlns:a16="http://schemas.microsoft.com/office/drawing/2014/main" id="{606D9419-89E0-0262-D9D6-A08BF08A54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501058" y="2814970"/>
            <a:ext cx="2295390" cy="1721543"/>
          </a:xfrm>
          <a:prstGeom prst="rect">
            <a:avLst/>
          </a:prstGeom>
        </p:spPr>
      </p:pic>
      <p:pic>
        <p:nvPicPr>
          <p:cNvPr id="20" name="Picture 19">
            <a:extLst>
              <a:ext uri="{FF2B5EF4-FFF2-40B4-BE49-F238E27FC236}">
                <a16:creationId xmlns:a16="http://schemas.microsoft.com/office/drawing/2014/main" id="{0B47BBD5-DBAA-DEF9-106B-A49F115E9E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696119" y="2813074"/>
            <a:ext cx="2297554" cy="1723166"/>
          </a:xfrm>
          <a:prstGeom prst="rect">
            <a:avLst/>
          </a:prstGeom>
        </p:spPr>
      </p:pic>
      <p:pic>
        <p:nvPicPr>
          <p:cNvPr id="22" name="Picture 21">
            <a:extLst>
              <a:ext uri="{FF2B5EF4-FFF2-40B4-BE49-F238E27FC236}">
                <a16:creationId xmlns:a16="http://schemas.microsoft.com/office/drawing/2014/main" id="{70619BA1-D856-356A-E57D-05908322F8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7052498" y="396706"/>
            <a:ext cx="2308323" cy="1731243"/>
          </a:xfrm>
          <a:prstGeom prst="rect">
            <a:avLst/>
          </a:prstGeom>
        </p:spPr>
      </p:pic>
      <p:pic>
        <p:nvPicPr>
          <p:cNvPr id="24" name="Picture 23">
            <a:extLst>
              <a:ext uri="{FF2B5EF4-FFF2-40B4-BE49-F238E27FC236}">
                <a16:creationId xmlns:a16="http://schemas.microsoft.com/office/drawing/2014/main" id="{0E6B5FE6-1E0D-8594-6831-1C9E983F98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8755" y="108166"/>
            <a:ext cx="2913997" cy="4715268"/>
          </a:xfrm>
          <a:prstGeom prst="rect">
            <a:avLst/>
          </a:prstGeom>
        </p:spPr>
      </p:pic>
      <p:pic>
        <p:nvPicPr>
          <p:cNvPr id="26" name="Picture 25">
            <a:extLst>
              <a:ext uri="{FF2B5EF4-FFF2-40B4-BE49-F238E27FC236}">
                <a16:creationId xmlns:a16="http://schemas.microsoft.com/office/drawing/2014/main" id="{A620E064-AD23-9A9D-1801-1E008D4E07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59900" y="2528045"/>
            <a:ext cx="1512382" cy="2295389"/>
          </a:xfrm>
          <a:prstGeom prst="rect">
            <a:avLst/>
          </a:prstGeom>
        </p:spPr>
      </p:pic>
      <p:pic>
        <p:nvPicPr>
          <p:cNvPr id="28" name="Picture 27">
            <a:extLst>
              <a:ext uri="{FF2B5EF4-FFF2-40B4-BE49-F238E27FC236}">
                <a16:creationId xmlns:a16="http://schemas.microsoft.com/office/drawing/2014/main" id="{E742F676-F702-8A28-C086-1E57D6C0536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200000">
            <a:off x="7421044" y="5141810"/>
            <a:ext cx="1893287" cy="1419966"/>
          </a:xfrm>
          <a:prstGeom prst="rect">
            <a:avLst/>
          </a:prstGeom>
        </p:spPr>
      </p:pic>
      <p:pic>
        <p:nvPicPr>
          <p:cNvPr id="30" name="Picture 29">
            <a:extLst>
              <a:ext uri="{FF2B5EF4-FFF2-40B4-BE49-F238E27FC236}">
                <a16:creationId xmlns:a16="http://schemas.microsoft.com/office/drawing/2014/main" id="{13F7E9C7-0B64-86D3-12B3-B9ACFE1AA99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400000">
            <a:off x="8932094" y="5141810"/>
            <a:ext cx="1893286" cy="1419965"/>
          </a:xfrm>
          <a:prstGeom prst="rect">
            <a:avLst/>
          </a:prstGeom>
        </p:spPr>
      </p:pic>
      <p:pic>
        <p:nvPicPr>
          <p:cNvPr id="32" name="Picture 31">
            <a:extLst>
              <a:ext uri="{FF2B5EF4-FFF2-40B4-BE49-F238E27FC236}">
                <a16:creationId xmlns:a16="http://schemas.microsoft.com/office/drawing/2014/main" id="{DC1933A1-CD34-9271-FF42-07930732B9E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105407" y="2799025"/>
            <a:ext cx="2295390" cy="1728827"/>
          </a:xfrm>
          <a:prstGeom prst="rect">
            <a:avLst/>
          </a:prstGeom>
        </p:spPr>
      </p:pic>
      <p:pic>
        <p:nvPicPr>
          <p:cNvPr id="34" name="Picture 33">
            <a:extLst>
              <a:ext uri="{FF2B5EF4-FFF2-40B4-BE49-F238E27FC236}">
                <a16:creationId xmlns:a16="http://schemas.microsoft.com/office/drawing/2014/main" id="{36C50E2E-FD68-5693-4D8B-E08C5B5855D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2113958" y="5136563"/>
            <a:ext cx="1851314" cy="1388486"/>
          </a:xfrm>
          <a:prstGeom prst="rect">
            <a:avLst/>
          </a:prstGeom>
        </p:spPr>
      </p:pic>
      <p:pic>
        <p:nvPicPr>
          <p:cNvPr id="36" name="Picture 35">
            <a:extLst>
              <a:ext uri="{FF2B5EF4-FFF2-40B4-BE49-F238E27FC236}">
                <a16:creationId xmlns:a16="http://schemas.microsoft.com/office/drawing/2014/main" id="{98794210-5CD2-30BA-0D10-2FC7E1C54B5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27052" y="4897733"/>
            <a:ext cx="1403443" cy="1870620"/>
          </a:xfrm>
          <a:prstGeom prst="rect">
            <a:avLst/>
          </a:prstGeom>
        </p:spPr>
      </p:pic>
    </p:spTree>
    <p:extLst>
      <p:ext uri="{BB962C8B-B14F-4D97-AF65-F5344CB8AC3E}">
        <p14:creationId xmlns:p14="http://schemas.microsoft.com/office/powerpoint/2010/main" val="438452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on a bench&#10;&#10;Description automatically generated">
            <a:extLst>
              <a:ext uri="{FF2B5EF4-FFF2-40B4-BE49-F238E27FC236}">
                <a16:creationId xmlns:a16="http://schemas.microsoft.com/office/drawing/2014/main" id="{DAD40E2E-4055-DFAD-7092-5668AC1379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C2DE0870-4122-6D67-52BE-2C7B22127755}"/>
              </a:ext>
            </a:extLst>
          </p:cNvPr>
          <p:cNvSpPr txBox="1"/>
          <p:nvPr/>
        </p:nvSpPr>
        <p:spPr>
          <a:xfrm>
            <a:off x="197224" y="192880"/>
            <a:ext cx="4468211" cy="2246769"/>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Jane Weber</a:t>
            </a:r>
            <a:r>
              <a:rPr lang="en-US" sz="2800">
                <a:latin typeface="Times New Roman" panose="02020603050405020304" pitchFamily="18" charset="0"/>
                <a:cs typeface="Times New Roman" panose="02020603050405020304" pitchFamily="18" charset="0"/>
              </a:rPr>
              <a:t>: author,</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conservationist, gardener, environmentalist,</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tea grower, traveler,</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writer…</a:t>
            </a:r>
          </a:p>
        </p:txBody>
      </p:sp>
      <p:sp>
        <p:nvSpPr>
          <p:cNvPr id="9" name="TextBox 8">
            <a:extLst>
              <a:ext uri="{FF2B5EF4-FFF2-40B4-BE49-F238E27FC236}">
                <a16:creationId xmlns:a16="http://schemas.microsoft.com/office/drawing/2014/main" id="{6D00EE6D-37DA-B2EC-CACF-16E2DD68C9A9}"/>
              </a:ext>
            </a:extLst>
          </p:cNvPr>
          <p:cNvSpPr txBox="1"/>
          <p:nvPr/>
        </p:nvSpPr>
        <p:spPr>
          <a:xfrm>
            <a:off x="1656437" y="6049567"/>
            <a:ext cx="4522392" cy="615553"/>
          </a:xfrm>
          <a:prstGeom prst="rect">
            <a:avLst/>
          </a:prstGeom>
          <a:noFill/>
        </p:spPr>
        <p:txBody>
          <a:bodyPr wrap="none" rtlCol="0">
            <a:spAutoFit/>
          </a:bodyPr>
          <a:lstStyle/>
          <a:p>
            <a:r>
              <a:rPr lang="en-US" sz="1800" b="1">
                <a:solidFill>
                  <a:schemeClr val="bg1"/>
                </a:solidFill>
                <a:latin typeface="Times New Roman" panose="02020603050405020304" pitchFamily="18" charset="0"/>
                <a:cs typeface="Times New Roman" panose="02020603050405020304" pitchFamily="18" charset="0"/>
              </a:rPr>
              <a:t>352 249 6899	</a:t>
            </a:r>
            <a:r>
              <a:rPr lang="en-US" sz="1800" b="1">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jweber12385@gmail.com</a:t>
            </a:r>
            <a:br>
              <a:rPr lang="en-US" sz="1800" b="1">
                <a:solidFill>
                  <a:schemeClr val="bg1"/>
                </a:solidFill>
                <a:latin typeface="Times New Roman" panose="02020603050405020304" pitchFamily="18" charset="0"/>
                <a:cs typeface="Times New Roman" panose="02020603050405020304" pitchFamily="18" charset="0"/>
              </a:rPr>
            </a:br>
            <a:r>
              <a:rPr lang="en-US" sz="1600" b="1">
                <a:solidFill>
                  <a:schemeClr val="bg1"/>
                </a:solidFill>
                <a:latin typeface="Times New Roman" panose="02020603050405020304" pitchFamily="18" charset="0"/>
                <a:cs typeface="Times New Roman" panose="02020603050405020304" pitchFamily="18" charset="0"/>
              </a:rPr>
              <a:t>Facebook.com/janeweber.3939</a:t>
            </a:r>
            <a:endParaRPr lang="en-US" sz="1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993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hat&#10;&#10;Description automatically generated">
            <a:extLst>
              <a:ext uri="{FF2B5EF4-FFF2-40B4-BE49-F238E27FC236}">
                <a16:creationId xmlns:a16="http://schemas.microsoft.com/office/drawing/2014/main" id="{8657DCCA-2959-B51B-3D80-593ED42AAA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053" y="1"/>
            <a:ext cx="6442205" cy="7026298"/>
          </a:xfrm>
          <a:prstGeom prst="rect">
            <a:avLst/>
          </a:prstGeom>
        </p:spPr>
      </p:pic>
    </p:spTree>
    <p:extLst>
      <p:ext uri="{BB962C8B-B14F-4D97-AF65-F5344CB8AC3E}">
        <p14:creationId xmlns:p14="http://schemas.microsoft.com/office/powerpoint/2010/main" val="28162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27D8BB-8AE7-5F63-994F-06DED9363C68}"/>
              </a:ext>
            </a:extLst>
          </p:cNvPr>
          <p:cNvSpPr txBox="1"/>
          <p:nvPr/>
        </p:nvSpPr>
        <p:spPr>
          <a:xfrm>
            <a:off x="649224" y="5042949"/>
            <a:ext cx="9902235" cy="646331"/>
          </a:xfrm>
          <a:prstGeom prst="rect">
            <a:avLst/>
          </a:prstGeom>
          <a:noFill/>
        </p:spPr>
        <p:txBody>
          <a:bodyPr wrap="square" rtlCol="0">
            <a:spAutoFit/>
          </a:bodyPr>
          <a:lstStyle/>
          <a:p>
            <a:br>
              <a:rPr lang="en-US" b="0" i="0" u="none" strike="noStrike">
                <a:solidFill>
                  <a:srgbClr val="1A0DAB"/>
                </a:solidFill>
                <a:effectLst/>
                <a:latin typeface="Roboto" panose="02000000000000000000" pitchFamily="2" charset="0"/>
                <a:hlinkClick r:id="rId2"/>
              </a:rPr>
            </a:br>
            <a:endParaRPr lang="en-US"/>
          </a:p>
        </p:txBody>
      </p:sp>
      <p:sp>
        <p:nvSpPr>
          <p:cNvPr id="4" name="TextBox 3">
            <a:extLst>
              <a:ext uri="{FF2B5EF4-FFF2-40B4-BE49-F238E27FC236}">
                <a16:creationId xmlns:a16="http://schemas.microsoft.com/office/drawing/2014/main" id="{FCD25F1B-C035-B3E1-4981-B239E52528D4}"/>
              </a:ext>
            </a:extLst>
          </p:cNvPr>
          <p:cNvSpPr txBox="1"/>
          <p:nvPr/>
        </p:nvSpPr>
        <p:spPr>
          <a:xfrm>
            <a:off x="649224" y="376226"/>
            <a:ext cx="9902235" cy="603242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Always research on reliable updated sites like:</a:t>
            </a:r>
          </a:p>
          <a:p>
            <a:br>
              <a:rPr lang="en-US" b="1">
                <a:latin typeface="Times New Roman" panose="02020603050405020304" pitchFamily="18" charset="0"/>
                <a:cs typeface="Times New Roman" panose="02020603050405020304" pitchFamily="18" charset="0"/>
              </a:rPr>
            </a:br>
            <a:r>
              <a:rPr lang="en-US" sz="1600" b="1">
                <a:latin typeface="Times New Roman" panose="02020603050405020304" pitchFamily="18" charset="0"/>
                <a:cs typeface="Times New Roman" panose="02020603050405020304" pitchFamily="18" charset="0"/>
              </a:rPr>
              <a:t>Britannica.com	</a:t>
            </a:r>
            <a:r>
              <a:rPr lang="en-US" sz="1600" b="1">
                <a:solidFill>
                  <a:srgbClr val="FF0000"/>
                </a:solidFill>
                <a:latin typeface="Times New Roman" panose="02020603050405020304" pitchFamily="18" charset="0"/>
                <a:cs typeface="Times New Roman" panose="02020603050405020304" pitchFamily="18" charset="0"/>
              </a:rPr>
              <a:t>2023 11 24</a:t>
            </a:r>
          </a:p>
          <a:p>
            <a:r>
              <a:rPr lang="en-US" sz="1600" b="1" i="0">
                <a:solidFill>
                  <a:srgbClr val="1A1A1A"/>
                </a:solidFill>
                <a:effectLst/>
                <a:latin typeface="Times New Roman" panose="02020603050405020304" pitchFamily="18" charset="0"/>
                <a:cs typeface="Times New Roman" panose="02020603050405020304" pitchFamily="18" charset="0"/>
              </a:rPr>
              <a:t>Gymnosperm</a:t>
            </a:r>
            <a:r>
              <a:rPr lang="en-US" sz="1600" b="0" i="0">
                <a:solidFill>
                  <a:srgbClr val="1A1A1A"/>
                </a:solidFill>
                <a:effectLst/>
                <a:latin typeface="Times New Roman" panose="02020603050405020304" pitchFamily="18" charset="0"/>
                <a:cs typeface="Times New Roman" panose="02020603050405020304" pitchFamily="18" charset="0"/>
              </a:rPr>
              <a:t>, any </a:t>
            </a:r>
            <a:r>
              <a:rPr lang="en-US" sz="1600" b="0" i="0">
                <a:effectLst/>
                <a:latin typeface="Times New Roman" panose="02020603050405020304" pitchFamily="18" charset="0"/>
                <a:cs typeface="Times New Roman" panose="02020603050405020304" pitchFamily="18" charset="0"/>
              </a:rPr>
              <a:t>vascular plant</a:t>
            </a:r>
            <a:r>
              <a:rPr lang="en-US" sz="1600" b="0" i="0">
                <a:solidFill>
                  <a:srgbClr val="1A1A1A"/>
                </a:solidFill>
                <a:effectLst/>
                <a:latin typeface="Times New Roman" panose="02020603050405020304" pitchFamily="18" charset="0"/>
                <a:cs typeface="Times New Roman" panose="02020603050405020304" pitchFamily="18" charset="0"/>
              </a:rPr>
              <a:t> that reproduces by means of an exposed seed,</a:t>
            </a:r>
            <a:endParaRPr lang="en-US" sz="1600" b="0" i="0">
              <a:effectLst/>
              <a:latin typeface="Times New Roman" panose="02020603050405020304" pitchFamily="18" charset="0"/>
              <a:cs typeface="Times New Roman" panose="02020603050405020304" pitchFamily="18" charset="0"/>
            </a:endParaRPr>
          </a:p>
          <a:p>
            <a:r>
              <a:rPr lang="en-US" sz="1600" b="0" i="0">
                <a:solidFill>
                  <a:srgbClr val="1A1A1A"/>
                </a:solidFill>
                <a:effectLst/>
                <a:latin typeface="Times New Roman" panose="02020603050405020304" pitchFamily="18" charset="0"/>
                <a:cs typeface="Times New Roman" panose="02020603050405020304" pitchFamily="18" charset="0"/>
              </a:rPr>
              <a:t>—unlike </a:t>
            </a:r>
            <a:r>
              <a:rPr lang="en-US" sz="1600" b="0" i="0">
                <a:effectLst/>
                <a:latin typeface="Times New Roman" panose="02020603050405020304" pitchFamily="18" charset="0"/>
                <a:cs typeface="Times New Roman" panose="02020603050405020304" pitchFamily="18" charset="0"/>
              </a:rPr>
              <a:t>angiosperms</a:t>
            </a:r>
            <a:r>
              <a:rPr lang="en-US" sz="1600" b="0" i="0">
                <a:solidFill>
                  <a:srgbClr val="1A1A1A"/>
                </a:solidFill>
                <a:effectLst/>
                <a:latin typeface="Times New Roman" panose="02020603050405020304" pitchFamily="18" charset="0"/>
                <a:cs typeface="Times New Roman" panose="02020603050405020304" pitchFamily="18" charset="0"/>
              </a:rPr>
              <a:t>, or flowering plants, whose seeds are enclosed by mature ovaries or </a:t>
            </a:r>
            <a:r>
              <a:rPr lang="en-US" sz="1600" b="0" i="0">
                <a:effectLst/>
                <a:latin typeface="Times New Roman" panose="02020603050405020304" pitchFamily="18" charset="0"/>
                <a:cs typeface="Times New Roman" panose="02020603050405020304" pitchFamily="18" charset="0"/>
              </a:rPr>
              <a:t>fruits</a:t>
            </a:r>
            <a:r>
              <a:rPr lang="en-US" sz="1600" b="0" i="0">
                <a:solidFill>
                  <a:srgbClr val="1A1A1A"/>
                </a:solidFill>
                <a:effectLst/>
                <a:latin typeface="Times New Roman" panose="02020603050405020304" pitchFamily="18" charset="0"/>
                <a:cs typeface="Times New Roman" panose="02020603050405020304" pitchFamily="18" charset="0"/>
              </a:rPr>
              <a:t>.</a:t>
            </a:r>
          </a:p>
          <a:p>
            <a:r>
              <a:rPr lang="en-US" sz="1600" b="0" i="0">
                <a:solidFill>
                  <a:srgbClr val="1A1A1A"/>
                </a:solidFill>
                <a:effectLst/>
                <a:latin typeface="Times New Roman" panose="02020603050405020304" pitchFamily="18" charset="0"/>
                <a:cs typeface="Times New Roman" panose="02020603050405020304" pitchFamily="18" charset="0"/>
              </a:rPr>
              <a:t>The seeds of many gymnosperms (literally, “naked seeds”) are borne in female </a:t>
            </a:r>
            <a:r>
              <a:rPr lang="en-US" sz="1600" b="0" i="0">
                <a:effectLst/>
                <a:latin typeface="Times New Roman" panose="02020603050405020304" pitchFamily="18" charset="0"/>
                <a:cs typeface="Times New Roman" panose="02020603050405020304" pitchFamily="18" charset="0"/>
              </a:rPr>
              <a:t>cones</a:t>
            </a:r>
            <a:r>
              <a:rPr lang="en-US" sz="1600" b="0" i="0">
                <a:solidFill>
                  <a:srgbClr val="1A1A1A"/>
                </a:solidFill>
                <a:effectLst/>
                <a:latin typeface="Times New Roman" panose="02020603050405020304" pitchFamily="18" charset="0"/>
                <a:cs typeface="Times New Roman" panose="02020603050405020304" pitchFamily="18" charset="0"/>
              </a:rPr>
              <a:t> and are not visible until maturity.</a:t>
            </a:r>
          </a:p>
          <a:p>
            <a:r>
              <a:rPr lang="en-US" sz="1600" b="0" i="0">
                <a:solidFill>
                  <a:srgbClr val="1A1A1A"/>
                </a:solidFill>
                <a:effectLst/>
                <a:latin typeface="Times New Roman" panose="02020603050405020304" pitchFamily="18" charset="0"/>
                <a:cs typeface="Times New Roman" panose="02020603050405020304" pitchFamily="18" charset="0"/>
              </a:rPr>
              <a:t>Taxonomists recognize four distinct divisions of </a:t>
            </a:r>
            <a:r>
              <a:rPr lang="en-US" sz="1600" b="0" i="0" u="none" strike="noStrike">
                <a:effectLst/>
                <a:latin typeface="Times New Roman" panose="02020603050405020304" pitchFamily="18" charset="0"/>
                <a:cs typeface="Times New Roman" panose="02020603050405020304" pitchFamily="18" charset="0"/>
              </a:rPr>
              <a:t>extant</a:t>
            </a:r>
            <a:r>
              <a:rPr lang="en-US" sz="1600" b="0" i="0">
                <a:solidFill>
                  <a:srgbClr val="1A1A1A"/>
                </a:solidFill>
                <a:effectLst/>
                <a:latin typeface="Times New Roman" panose="02020603050405020304" pitchFamily="18" charset="0"/>
                <a:cs typeface="Times New Roman" panose="02020603050405020304" pitchFamily="18" charset="0"/>
              </a:rPr>
              <a:t> (nonextinct, living) </a:t>
            </a:r>
            <a:r>
              <a:rPr lang="en-US" sz="1600" b="0" i="0" err="1">
                <a:solidFill>
                  <a:srgbClr val="1A1A1A"/>
                </a:solidFill>
                <a:effectLst/>
                <a:latin typeface="Times New Roman" panose="02020603050405020304" pitchFamily="18" charset="0"/>
                <a:cs typeface="Times New Roman" panose="02020603050405020304" pitchFamily="18" charset="0"/>
              </a:rPr>
              <a:t>gymnospermous</a:t>
            </a:r>
            <a:r>
              <a:rPr lang="en-US" sz="1600" b="0" i="0">
                <a:solidFill>
                  <a:srgbClr val="1A1A1A"/>
                </a:solidFill>
                <a:effectLst/>
                <a:latin typeface="Times New Roman" panose="02020603050405020304" pitchFamily="18" charset="0"/>
                <a:cs typeface="Times New Roman" panose="02020603050405020304" pitchFamily="18" charset="0"/>
              </a:rPr>
              <a:t> plants</a:t>
            </a:r>
          </a:p>
          <a:p>
            <a:r>
              <a:rPr lang="en-US" sz="1600" b="0" i="0">
                <a:solidFill>
                  <a:srgbClr val="1A1A1A"/>
                </a:solidFill>
                <a:effectLst/>
                <a:latin typeface="Times New Roman" panose="02020603050405020304" pitchFamily="18" charset="0"/>
                <a:cs typeface="Times New Roman" panose="02020603050405020304" pitchFamily="18" charset="0"/>
              </a:rPr>
              <a:t>— </a:t>
            </a:r>
            <a:r>
              <a:rPr lang="en-US" sz="1600" b="0" i="0" err="1">
                <a:effectLst/>
                <a:latin typeface="Times New Roman" panose="02020603050405020304" pitchFamily="18" charset="0"/>
                <a:cs typeface="Times New Roman" panose="02020603050405020304" pitchFamily="18" charset="0"/>
              </a:rPr>
              <a:t>Pinophyta</a:t>
            </a:r>
            <a:r>
              <a:rPr lang="en-US" sz="1600" b="0" i="0">
                <a:effectLst/>
                <a:latin typeface="Times New Roman" panose="02020603050405020304" pitchFamily="18" charset="0"/>
                <a:cs typeface="Times New Roman" panose="02020603050405020304" pitchFamily="18" charset="0"/>
              </a:rPr>
              <a:t>, Cycadophyta, Ginkgophyta, and Gnetophyta</a:t>
            </a:r>
            <a:r>
              <a:rPr lang="en-US" sz="1600" b="0" i="0">
                <a:solidFill>
                  <a:srgbClr val="1A1A1A"/>
                </a:solidFill>
                <a:effectLst/>
                <a:latin typeface="Times New Roman" panose="02020603050405020304" pitchFamily="18" charset="0"/>
                <a:cs typeface="Times New Roman" panose="02020603050405020304" pitchFamily="18" charset="0"/>
              </a:rPr>
              <a:t> —</a:t>
            </a:r>
          </a:p>
          <a:p>
            <a:r>
              <a:rPr lang="en-US" sz="1600" b="0" i="0">
                <a:solidFill>
                  <a:srgbClr val="1A1A1A"/>
                </a:solidFill>
                <a:effectLst/>
                <a:latin typeface="Times New Roman" panose="02020603050405020304" pitchFamily="18" charset="0"/>
                <a:cs typeface="Times New Roman" panose="02020603050405020304" pitchFamily="18" charset="0"/>
              </a:rPr>
              <a:t>with 88 genera and more than 1,000 species distributed throughout the world.</a:t>
            </a:r>
          </a:p>
          <a:p>
            <a:r>
              <a:rPr lang="en-US" sz="1600" b="0" i="0">
                <a:solidFill>
                  <a:srgbClr val="1A1A1A"/>
                </a:solidFill>
                <a:effectLst/>
                <a:latin typeface="Georgia" panose="02040502050405020303" pitchFamily="18" charset="0"/>
              </a:rPr>
              <a:t>Gymnosperms were dominant in the </a:t>
            </a:r>
            <a:r>
              <a:rPr lang="en-US" sz="1600" b="0" i="0" u="sng">
                <a:effectLst/>
                <a:latin typeface="Georgia" panose="02040502050405020303" pitchFamily="18" charset="0"/>
              </a:rPr>
              <a:t>Mesozoic Era</a:t>
            </a:r>
            <a:r>
              <a:rPr lang="en-US" sz="1600" b="0" i="0">
                <a:solidFill>
                  <a:srgbClr val="1A1A1A"/>
                </a:solidFill>
                <a:effectLst/>
                <a:latin typeface="Georgia" panose="02040502050405020303" pitchFamily="18" charset="0"/>
              </a:rPr>
              <a:t> (about 252.2 million to 66 million years ago),</a:t>
            </a:r>
          </a:p>
          <a:p>
            <a:r>
              <a:rPr lang="en-US" sz="1600" b="0" i="0">
                <a:solidFill>
                  <a:srgbClr val="1A1A1A"/>
                </a:solidFill>
                <a:effectLst/>
                <a:latin typeface="Georgia" panose="02040502050405020303" pitchFamily="18" charset="0"/>
              </a:rPr>
              <a:t>during which time some of the modern families originated (</a:t>
            </a:r>
            <a:r>
              <a:rPr lang="en-US" sz="1600" b="0" i="0" u="sng">
                <a:effectLst/>
                <a:latin typeface="Georgia" panose="02040502050405020303" pitchFamily="18" charset="0"/>
              </a:rPr>
              <a:t>Pinaceae</a:t>
            </a:r>
            <a:r>
              <a:rPr lang="en-US" sz="1600" b="0" i="0">
                <a:solidFill>
                  <a:srgbClr val="1A1A1A"/>
                </a:solidFill>
                <a:effectLst/>
                <a:latin typeface="Georgia" panose="02040502050405020303" pitchFamily="18" charset="0"/>
              </a:rPr>
              <a:t>, </a:t>
            </a:r>
            <a:r>
              <a:rPr lang="en-US" sz="1600" b="0" i="0" err="1">
                <a:solidFill>
                  <a:srgbClr val="1A1A1A"/>
                </a:solidFill>
                <a:effectLst/>
                <a:latin typeface="Georgia" panose="02040502050405020303" pitchFamily="18" charset="0"/>
              </a:rPr>
              <a:t>Araucariaceae</a:t>
            </a:r>
            <a:r>
              <a:rPr lang="en-US" sz="1600" b="0" i="0">
                <a:solidFill>
                  <a:srgbClr val="1A1A1A"/>
                </a:solidFill>
                <a:effectLst/>
                <a:latin typeface="Georgia" panose="02040502050405020303" pitchFamily="18" charset="0"/>
              </a:rPr>
              <a:t>, </a:t>
            </a:r>
            <a:r>
              <a:rPr lang="en-US" sz="1600" b="0" i="0" u="sng">
                <a:effectLst/>
                <a:latin typeface="Georgia" panose="02040502050405020303" pitchFamily="18" charset="0"/>
              </a:rPr>
              <a:t>Cupressaceae</a:t>
            </a:r>
            <a:r>
              <a:rPr lang="en-US" sz="1600" b="0" i="0">
                <a:solidFill>
                  <a:srgbClr val="1A1A1A"/>
                </a:solidFill>
                <a:effectLst/>
                <a:latin typeface="Georgia" panose="02040502050405020303" pitchFamily="18" charset="0"/>
              </a:rPr>
              <a:t>).</a:t>
            </a:r>
          </a:p>
          <a:p>
            <a:endParaRPr lang="en-US" sz="1600">
              <a:solidFill>
                <a:srgbClr val="1A1A1A"/>
              </a:solidFill>
              <a:latin typeface="Georgia" panose="02040502050405020303" pitchFamily="18" charset="0"/>
              <a:cs typeface="Times New Roman" panose="02020603050405020304" pitchFamily="18" charset="0"/>
            </a:endParaRPr>
          </a:p>
          <a:p>
            <a:r>
              <a:rPr lang="en-US" sz="1600" b="1" i="0">
                <a:effectLst/>
                <a:latin typeface="Times New Roman" panose="02020603050405020304" pitchFamily="18" charset="0"/>
                <a:cs typeface="Times New Roman" panose="02020603050405020304" pitchFamily="18" charset="0"/>
              </a:rPr>
              <a:t>Wikipedia</a:t>
            </a:r>
            <a:r>
              <a:rPr lang="en-US" sz="1600" b="1">
                <a:latin typeface="Times New Roman" panose="02020603050405020304" pitchFamily="18" charset="0"/>
                <a:cs typeface="Times New Roman" panose="02020603050405020304" pitchFamily="18" charset="0"/>
              </a:rPr>
              <a:t>	 </a:t>
            </a:r>
            <a:r>
              <a:rPr lang="en-US" sz="1600" b="1" i="0">
                <a:solidFill>
                  <a:srgbClr val="FF0000"/>
                </a:solidFill>
                <a:effectLst/>
                <a:latin typeface="Times New Roman" panose="02020603050405020304" pitchFamily="18" charset="0"/>
                <a:cs typeface="Times New Roman" panose="02020603050405020304" pitchFamily="18" charset="0"/>
              </a:rPr>
              <a:t>2023 08</a:t>
            </a:r>
          </a:p>
          <a:p>
            <a:r>
              <a:rPr lang="en-US" sz="1600" b="0" i="0">
                <a:solidFill>
                  <a:srgbClr val="202124"/>
                </a:solidFill>
                <a:effectLst/>
                <a:latin typeface="Times New Roman" panose="02020603050405020304" pitchFamily="18" charset="0"/>
                <a:cs typeface="Times New Roman" panose="02020603050405020304" pitchFamily="18" charset="0"/>
              </a:rPr>
              <a:t>“</a:t>
            </a:r>
            <a:r>
              <a:rPr lang="en-US" sz="1600" b="1" i="0">
                <a:solidFill>
                  <a:srgbClr val="202124"/>
                </a:solidFill>
                <a:effectLst/>
                <a:latin typeface="Times New Roman" panose="02020603050405020304" pitchFamily="18" charset="0"/>
                <a:cs typeface="Times New Roman" panose="02020603050405020304" pitchFamily="18" charset="0"/>
              </a:rPr>
              <a:t>Ferns</a:t>
            </a:r>
            <a:r>
              <a:rPr lang="en-US" sz="1600" b="0" i="0">
                <a:solidFill>
                  <a:srgbClr val="202124"/>
                </a:solidFill>
                <a:effectLst/>
                <a:latin typeface="Times New Roman" panose="02020603050405020304" pitchFamily="18" charset="0"/>
                <a:cs typeface="Times New Roman" panose="02020603050405020304" pitchFamily="18" charset="0"/>
              </a:rPr>
              <a:t> first appear in the fossil record </a:t>
            </a:r>
            <a:r>
              <a:rPr lang="en-US" sz="1600" b="0" i="0">
                <a:solidFill>
                  <a:srgbClr val="040C28"/>
                </a:solidFill>
                <a:effectLst/>
                <a:latin typeface="Times New Roman" panose="02020603050405020304" pitchFamily="18" charset="0"/>
                <a:cs typeface="Times New Roman" panose="02020603050405020304" pitchFamily="18" charset="0"/>
              </a:rPr>
              <a:t>about 360 million years ago</a:t>
            </a:r>
            <a:r>
              <a:rPr lang="en-US" sz="1600" b="0" i="0">
                <a:solidFill>
                  <a:srgbClr val="202124"/>
                </a:solidFill>
                <a:effectLst/>
                <a:latin typeface="Times New Roman" panose="02020603050405020304" pitchFamily="18" charset="0"/>
                <a:cs typeface="Times New Roman" panose="02020603050405020304" pitchFamily="18" charset="0"/>
              </a:rPr>
              <a:t> in the</a:t>
            </a:r>
          </a:p>
          <a:p>
            <a:r>
              <a:rPr lang="en-US" sz="1600" b="0" i="0">
                <a:solidFill>
                  <a:srgbClr val="202124"/>
                </a:solidFill>
                <a:effectLst/>
                <a:latin typeface="Times New Roman" panose="02020603050405020304" pitchFamily="18" charset="0"/>
                <a:cs typeface="Times New Roman" panose="02020603050405020304" pitchFamily="18" charset="0"/>
              </a:rPr>
              <a:t>late Devonian period (419.2 to 358.9 million years ago) (MYA)</a:t>
            </a:r>
          </a:p>
          <a:p>
            <a:r>
              <a:rPr lang="en-US" sz="1600" b="0" i="0">
                <a:solidFill>
                  <a:srgbClr val="202124"/>
                </a:solidFill>
                <a:effectLst/>
                <a:latin typeface="Times New Roman" panose="02020603050405020304" pitchFamily="18" charset="0"/>
                <a:cs typeface="Times New Roman" panose="02020603050405020304" pitchFamily="18" charset="0"/>
              </a:rPr>
              <a:t>but Polypodiales, the group that makes up 80% of living fern diversity,</a:t>
            </a:r>
          </a:p>
          <a:p>
            <a:r>
              <a:rPr lang="en-US" sz="1600" b="0" i="0">
                <a:solidFill>
                  <a:srgbClr val="202124"/>
                </a:solidFill>
                <a:effectLst/>
                <a:latin typeface="Times New Roman" panose="02020603050405020304" pitchFamily="18" charset="0"/>
                <a:cs typeface="Times New Roman" panose="02020603050405020304" pitchFamily="18" charset="0"/>
              </a:rPr>
              <a:t>did not appear and diversify until the Cretaceous (145 – 66 MYA)</a:t>
            </a:r>
          </a:p>
          <a:p>
            <a:r>
              <a:rPr lang="en-US" sz="1600" b="0" i="0">
                <a:solidFill>
                  <a:srgbClr val="202124"/>
                </a:solidFill>
                <a:effectLst/>
                <a:latin typeface="Times New Roman" panose="02020603050405020304" pitchFamily="18" charset="0"/>
                <a:cs typeface="Times New Roman" panose="02020603050405020304" pitchFamily="18" charset="0"/>
              </a:rPr>
              <a:t>contemporaneous with the rise of flowering plants that came to dominate the world's flora.”</a:t>
            </a:r>
          </a:p>
          <a:p>
            <a:endParaRPr lang="en-US" sz="1600">
              <a:solidFill>
                <a:srgbClr val="202124"/>
              </a:solidFill>
              <a:latin typeface="Times New Roman" panose="02020603050405020304" pitchFamily="18" charset="0"/>
              <a:cs typeface="Times New Roman" panose="02020603050405020304" pitchFamily="18" charset="0"/>
            </a:endParaRPr>
          </a:p>
          <a:p>
            <a:r>
              <a:rPr lang="en-US" sz="1600" b="1" i="0">
                <a:solidFill>
                  <a:srgbClr val="040C28"/>
                </a:solidFill>
                <a:effectLst/>
                <a:latin typeface="Times New Roman" panose="02020603050405020304" pitchFamily="18" charset="0"/>
                <a:cs typeface="Times New Roman" panose="02020603050405020304" pitchFamily="18" charset="0"/>
              </a:rPr>
              <a:t>nps.gov </a:t>
            </a:r>
            <a:r>
              <a:rPr lang="en-US" sz="1600" b="1">
                <a:solidFill>
                  <a:srgbClr val="FF0000"/>
                </a:solidFill>
                <a:latin typeface="Times New Roman" panose="02020603050405020304" pitchFamily="18" charset="0"/>
                <a:cs typeface="Times New Roman" panose="02020603050405020304" pitchFamily="18" charset="0"/>
              </a:rPr>
              <a:t>2023 04 27 </a:t>
            </a:r>
            <a:r>
              <a:rPr lang="en-US" sz="1600" b="0" i="0">
                <a:solidFill>
                  <a:srgbClr val="040C28"/>
                </a:solidFill>
                <a:effectLst/>
                <a:latin typeface="Times New Roman" panose="02020603050405020304" pitchFamily="18" charset="0"/>
                <a:cs typeface="Times New Roman" panose="02020603050405020304" pitchFamily="18" charset="0"/>
              </a:rPr>
              <a:t>National Park Service (NPS)	Cretaceous Period 145 - 66 MYA</a:t>
            </a:r>
            <a:r>
              <a:rPr lang="en-US" sz="1600">
                <a:solidFill>
                  <a:srgbClr val="0563C1"/>
                </a:solidFill>
                <a:latin typeface="Times New Roman" panose="02020603050405020304" pitchFamily="18" charset="0"/>
                <a:cs typeface="Times New Roman" panose="02020603050405020304" pitchFamily="18" charset="0"/>
              </a:rPr>
              <a:t> </a:t>
            </a:r>
            <a:br>
              <a:rPr lang="en-US" sz="1600">
                <a:solidFill>
                  <a:srgbClr val="0563C1"/>
                </a:solidFill>
                <a:latin typeface="Times New Roman" panose="02020603050405020304" pitchFamily="18" charset="0"/>
                <a:cs typeface="Times New Roman" panose="02020603050405020304" pitchFamily="18" charset="0"/>
              </a:rPr>
            </a:br>
            <a:r>
              <a:rPr lang="en-US" sz="1600" b="1" i="0">
                <a:solidFill>
                  <a:srgbClr val="040C28"/>
                </a:solidFill>
                <a:effectLst/>
                <a:latin typeface="Times New Roman" panose="02020603050405020304" pitchFamily="18" charset="0"/>
                <a:cs typeface="Times New Roman" panose="02020603050405020304" pitchFamily="18" charset="0"/>
              </a:rPr>
              <a:t>Angiosperms</a:t>
            </a:r>
            <a:r>
              <a:rPr lang="en-US" sz="1600" b="0" i="0">
                <a:solidFill>
                  <a:srgbClr val="040C28"/>
                </a:solidFill>
                <a:effectLst/>
                <a:latin typeface="Times New Roman" panose="02020603050405020304" pitchFamily="18" charset="0"/>
                <a:cs typeface="Times New Roman" panose="02020603050405020304" pitchFamily="18" charset="0"/>
              </a:rPr>
              <a:t> (flowering plants)</a:t>
            </a:r>
            <a:r>
              <a:rPr lang="en-US" sz="1600" b="0" i="0">
                <a:solidFill>
                  <a:srgbClr val="4D5156"/>
                </a:solidFill>
                <a:effectLst/>
                <a:latin typeface="Times New Roman" panose="02020603050405020304" pitchFamily="18" charset="0"/>
                <a:cs typeface="Times New Roman" panose="02020603050405020304" pitchFamily="18" charset="0"/>
              </a:rPr>
              <a:t> appeared in the fossil record more than 100 MYA during the Cretaceous.</a:t>
            </a:r>
          </a:p>
          <a:p>
            <a:pPr algn="l"/>
            <a:r>
              <a:rPr lang="en-US" sz="1600" b="0" i="0">
                <a:solidFill>
                  <a:srgbClr val="4D5156"/>
                </a:solidFill>
                <a:effectLst/>
                <a:latin typeface="Times New Roman" panose="02020603050405020304" pitchFamily="18" charset="0"/>
                <a:cs typeface="Times New Roman" panose="02020603050405020304" pitchFamily="18" charset="0"/>
              </a:rPr>
              <a:t>Once they appeared, they quickly became the dominant type of plant life on land and remain so today.</a:t>
            </a:r>
          </a:p>
          <a:p>
            <a:pPr algn="l"/>
            <a:r>
              <a:rPr lang="en-US" sz="1600" b="0" i="0">
                <a:solidFill>
                  <a:srgbClr val="4D5156"/>
                </a:solidFill>
                <a:effectLst/>
                <a:latin typeface="Times New Roman" panose="02020603050405020304" pitchFamily="18" charset="0"/>
                <a:cs typeface="Times New Roman" panose="02020603050405020304" pitchFamily="18" charset="0"/>
              </a:rPr>
              <a:t>The earliest angiosperms evolved from a specialized group of seed ferns.</a:t>
            </a:r>
            <a:endParaRPr lang="en-US" sz="1600">
              <a:latin typeface="Times New Roman" panose="02020603050405020304" pitchFamily="18" charset="0"/>
              <a:cs typeface="Times New Roman" panose="02020603050405020304" pitchFamily="18" charset="0"/>
            </a:endParaRPr>
          </a:p>
          <a:p>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370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651C5-C30F-0276-AF1D-17C6465219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0936941" cy="4329954"/>
          </a:xfrm>
          <a:prstGeom prst="rect">
            <a:avLst/>
          </a:prstGeom>
        </p:spPr>
      </p:pic>
      <p:sp>
        <p:nvSpPr>
          <p:cNvPr id="6" name="TextBox 5">
            <a:extLst>
              <a:ext uri="{FF2B5EF4-FFF2-40B4-BE49-F238E27FC236}">
                <a16:creationId xmlns:a16="http://schemas.microsoft.com/office/drawing/2014/main" id="{FC2B068A-7AE0-747E-C1BE-BCE84CD375C8}"/>
              </a:ext>
            </a:extLst>
          </p:cNvPr>
          <p:cNvSpPr txBox="1"/>
          <p:nvPr/>
        </p:nvSpPr>
        <p:spPr>
          <a:xfrm>
            <a:off x="7906871" y="6211669"/>
            <a:ext cx="1640541" cy="646331"/>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Atlas of Florida Plants</a:t>
            </a:r>
            <a:br>
              <a:rPr lang="en-US" sz="1200">
                <a:latin typeface="Times New Roman" panose="02020603050405020304" pitchFamily="18" charset="0"/>
                <a:cs typeface="Times New Roman" panose="02020603050405020304" pitchFamily="18" charset="0"/>
              </a:rPr>
            </a:br>
            <a:r>
              <a:rPr lang="en-US" sz="1200" i="1">
                <a:latin typeface="Times New Roman" panose="02020603050405020304" pitchFamily="18" charset="0"/>
                <a:cs typeface="Times New Roman" panose="02020603050405020304" pitchFamily="18" charset="0"/>
              </a:rPr>
              <a:t>Zamia integrifolia, </a:t>
            </a:r>
            <a:r>
              <a:rPr lang="en-US" sz="1200">
                <a:latin typeface="Times New Roman" panose="02020603050405020304" pitchFamily="18" charset="0"/>
                <a:cs typeface="Times New Roman" panose="02020603050405020304" pitchFamily="18" charset="0"/>
              </a:rPr>
              <a:t>Coontie</a:t>
            </a:r>
          </a:p>
        </p:txBody>
      </p:sp>
      <p:pic>
        <p:nvPicPr>
          <p:cNvPr id="8" name="Picture 7">
            <a:extLst>
              <a:ext uri="{FF2B5EF4-FFF2-40B4-BE49-F238E27FC236}">
                <a16:creationId xmlns:a16="http://schemas.microsoft.com/office/drawing/2014/main" id="{24DFC9A4-7717-7338-1404-32E6C629FA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615" y="4209680"/>
            <a:ext cx="2543530" cy="2648320"/>
          </a:xfrm>
          <a:prstGeom prst="rect">
            <a:avLst/>
          </a:prstGeom>
        </p:spPr>
      </p:pic>
      <p:sp>
        <p:nvSpPr>
          <p:cNvPr id="9" name="TextBox 8">
            <a:extLst>
              <a:ext uri="{FF2B5EF4-FFF2-40B4-BE49-F238E27FC236}">
                <a16:creationId xmlns:a16="http://schemas.microsoft.com/office/drawing/2014/main" id="{530D9D4C-8912-FAE1-8AEB-FFC968A17290}"/>
              </a:ext>
            </a:extLst>
          </p:cNvPr>
          <p:cNvSpPr txBox="1"/>
          <p:nvPr/>
        </p:nvSpPr>
        <p:spPr>
          <a:xfrm>
            <a:off x="3612776" y="5009201"/>
            <a:ext cx="4727320" cy="1169551"/>
          </a:xfrm>
          <a:prstGeom prst="rect">
            <a:avLst/>
          </a:prstGeom>
          <a:noFill/>
        </p:spPr>
        <p:txBody>
          <a:bodyPr wrap="none" rtlCol="0">
            <a:spAutoFit/>
          </a:bodyPr>
          <a:lstStyle/>
          <a:p>
            <a:r>
              <a:rPr lang="en-US" sz="1400" b="0" i="0">
                <a:solidFill>
                  <a:srgbClr val="3D3D3D"/>
                </a:solidFill>
                <a:effectLst/>
                <a:latin typeface="Times New Roman" panose="02020603050405020304" pitchFamily="18" charset="0"/>
                <a:cs typeface="Times New Roman" panose="02020603050405020304" pitchFamily="18" charset="0"/>
              </a:rPr>
              <a:t>Two varieties of this species in Florida - Griffith et al. (2021),</a:t>
            </a:r>
            <a:br>
              <a:rPr lang="en-US" sz="1400" b="0" i="0">
                <a:solidFill>
                  <a:srgbClr val="3D3D3D"/>
                </a:solidFill>
                <a:effectLst/>
                <a:latin typeface="Times New Roman" panose="02020603050405020304" pitchFamily="18" charset="0"/>
                <a:cs typeface="Times New Roman" panose="02020603050405020304" pitchFamily="18" charset="0"/>
              </a:rPr>
            </a:br>
            <a:r>
              <a:rPr lang="en-US" sz="1400" b="0" i="0">
                <a:solidFill>
                  <a:srgbClr val="3D3D3D"/>
                </a:solidFill>
                <a:effectLst/>
                <a:latin typeface="Times New Roman" panose="02020603050405020304" pitchFamily="18" charset="0"/>
                <a:cs typeface="Times New Roman" panose="02020603050405020304" pitchFamily="18" charset="0"/>
              </a:rPr>
              <a:t>with </a:t>
            </a:r>
            <a:r>
              <a:rPr lang="en-US" sz="1400" b="0" i="1">
                <a:solidFill>
                  <a:srgbClr val="3D3D3D"/>
                </a:solidFill>
                <a:effectLst/>
                <a:latin typeface="Times New Roman" panose="02020603050405020304" pitchFamily="18" charset="0"/>
                <a:cs typeface="Times New Roman" panose="02020603050405020304" pitchFamily="18" charset="0"/>
              </a:rPr>
              <a:t>Z. integrifolia </a:t>
            </a:r>
            <a:r>
              <a:rPr lang="en-US" sz="1400" b="0" i="0">
                <a:solidFill>
                  <a:srgbClr val="3D3D3D"/>
                </a:solidFill>
                <a:effectLst/>
                <a:latin typeface="Times New Roman" panose="02020603050405020304" pitchFamily="18" charset="0"/>
                <a:cs typeface="Times New Roman" panose="02020603050405020304" pitchFamily="18" charset="0"/>
              </a:rPr>
              <a:t>var. umbrosa restricted to northeast Florida.</a:t>
            </a:r>
            <a:br>
              <a:rPr lang="en-US" sz="1400" b="0" i="0">
                <a:solidFill>
                  <a:srgbClr val="3D3D3D"/>
                </a:solidFill>
                <a:effectLst/>
                <a:latin typeface="Times New Roman" panose="02020603050405020304" pitchFamily="18" charset="0"/>
                <a:cs typeface="Times New Roman" panose="02020603050405020304" pitchFamily="18" charset="0"/>
              </a:rPr>
            </a:br>
            <a:r>
              <a:rPr lang="en-US" sz="1400" b="0" i="0">
                <a:solidFill>
                  <a:srgbClr val="3D3D3D"/>
                </a:solidFill>
                <a:effectLst/>
                <a:latin typeface="Times New Roman" panose="02020603050405020304" pitchFamily="18" charset="0"/>
                <a:cs typeface="Times New Roman" panose="02020603050405020304" pitchFamily="18" charset="0"/>
              </a:rPr>
              <a:t>This taxonomy recognizes Zamia integrifolia</a:t>
            </a:r>
            <a:br>
              <a:rPr lang="en-US" sz="1400" b="0" i="0">
                <a:solidFill>
                  <a:srgbClr val="3D3D3D"/>
                </a:solidFill>
                <a:effectLst/>
                <a:latin typeface="Times New Roman" panose="02020603050405020304" pitchFamily="18" charset="0"/>
                <a:cs typeface="Times New Roman" panose="02020603050405020304" pitchFamily="18" charset="0"/>
              </a:rPr>
            </a:br>
            <a:r>
              <a:rPr lang="en-US" sz="1400" b="0" i="0">
                <a:solidFill>
                  <a:srgbClr val="3D3D3D"/>
                </a:solidFill>
                <a:effectLst/>
                <a:latin typeface="Times New Roman" panose="02020603050405020304" pitchFamily="18" charset="0"/>
                <a:cs typeface="Times New Roman" panose="02020603050405020304" pitchFamily="18" charset="0"/>
              </a:rPr>
              <a:t>as native to Florida and the Bahamas,</a:t>
            </a:r>
            <a:br>
              <a:rPr lang="en-US" sz="1400" b="0" i="0">
                <a:solidFill>
                  <a:srgbClr val="3D3D3D"/>
                </a:solidFill>
                <a:effectLst/>
                <a:latin typeface="Times New Roman" panose="02020603050405020304" pitchFamily="18" charset="0"/>
                <a:cs typeface="Times New Roman" panose="02020603050405020304" pitchFamily="18" charset="0"/>
              </a:rPr>
            </a:br>
            <a:r>
              <a:rPr lang="en-US" sz="1400" b="0" i="0">
                <a:solidFill>
                  <a:srgbClr val="3D3D3D"/>
                </a:solidFill>
                <a:effectLst/>
                <a:latin typeface="Times New Roman" panose="02020603050405020304" pitchFamily="18" charset="0"/>
                <a:cs typeface="Times New Roman" panose="02020603050405020304" pitchFamily="18" charset="0"/>
              </a:rPr>
              <a:t>and Z. pumila as endemic to the West Indies </a:t>
            </a:r>
            <a:endParaRPr lang="en-US" sz="1400">
              <a:latin typeface="Times New Roman" panose="02020603050405020304" pitchFamily="18" charset="0"/>
              <a:cs typeface="Times New Roman" panose="02020603050405020304" pitchFamily="18" charset="0"/>
            </a:endParaRPr>
          </a:p>
        </p:txBody>
      </p:sp>
      <p:pic>
        <p:nvPicPr>
          <p:cNvPr id="11" name="Picture 10" descr="Close-up of a plant with brown leaves&#10;&#10;Description automatically generated">
            <a:extLst>
              <a:ext uri="{FF2B5EF4-FFF2-40B4-BE49-F238E27FC236}">
                <a16:creationId xmlns:a16="http://schemas.microsoft.com/office/drawing/2014/main" id="{AA4E0466-DCFF-A2F2-FB5C-521697E04C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55" y="4455459"/>
            <a:ext cx="3190260" cy="2402541"/>
          </a:xfrm>
          <a:prstGeom prst="rect">
            <a:avLst/>
          </a:prstGeom>
        </p:spPr>
      </p:pic>
    </p:spTree>
    <p:extLst>
      <p:ext uri="{BB962C8B-B14F-4D97-AF65-F5344CB8AC3E}">
        <p14:creationId xmlns:p14="http://schemas.microsoft.com/office/powerpoint/2010/main" val="407904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with leaves and a small plant&#10;&#10;Description automatically generated with medium confidence">
            <a:extLst>
              <a:ext uri="{FF2B5EF4-FFF2-40B4-BE49-F238E27FC236}">
                <a16:creationId xmlns:a16="http://schemas.microsoft.com/office/drawing/2014/main" id="{72153B9B-0342-A1FE-86D1-F38B265E7B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0400" y="4199835"/>
            <a:ext cx="3424689" cy="2568517"/>
          </a:xfrm>
          <a:prstGeom prst="rect">
            <a:avLst/>
          </a:prstGeom>
        </p:spPr>
      </p:pic>
      <p:pic>
        <p:nvPicPr>
          <p:cNvPr id="5" name="Picture 4" descr="A plant with a few cones&#10;&#10;Description automatically generated with medium confidence">
            <a:extLst>
              <a:ext uri="{FF2B5EF4-FFF2-40B4-BE49-F238E27FC236}">
                <a16:creationId xmlns:a16="http://schemas.microsoft.com/office/drawing/2014/main" id="{3A55F19E-0E7A-9F8A-8E38-649BDF7A3F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363" y="71259"/>
            <a:ext cx="2740290" cy="3638746"/>
          </a:xfrm>
          <a:prstGeom prst="rect">
            <a:avLst/>
          </a:prstGeom>
        </p:spPr>
      </p:pic>
      <p:pic>
        <p:nvPicPr>
          <p:cNvPr id="7" name="Picture 6" descr="Close-up of a plant with brown seeds&#10;&#10;Description automatically generated">
            <a:extLst>
              <a:ext uri="{FF2B5EF4-FFF2-40B4-BE49-F238E27FC236}">
                <a16:creationId xmlns:a16="http://schemas.microsoft.com/office/drawing/2014/main" id="{27A57C31-C95A-F9E1-2389-C9C7CF20C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199835"/>
            <a:ext cx="3424689" cy="2579087"/>
          </a:xfrm>
          <a:prstGeom prst="rect">
            <a:avLst/>
          </a:prstGeom>
        </p:spPr>
      </p:pic>
      <p:pic>
        <p:nvPicPr>
          <p:cNvPr id="9" name="Picture 8" descr="A pine cone growing from a tree&#10;&#10;Description automatically generated">
            <a:extLst>
              <a:ext uri="{FF2B5EF4-FFF2-40B4-BE49-F238E27FC236}">
                <a16:creationId xmlns:a16="http://schemas.microsoft.com/office/drawing/2014/main" id="{DB0E131A-C393-6E23-6DB7-1A44A5B7B7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094521" y="526563"/>
            <a:ext cx="3638747" cy="2729061"/>
          </a:xfrm>
          <a:prstGeom prst="rect">
            <a:avLst/>
          </a:prstGeom>
        </p:spPr>
      </p:pic>
      <p:pic>
        <p:nvPicPr>
          <p:cNvPr id="11" name="Picture 10" descr="A palm tree in a garden&#10;&#10;Description automatically generated">
            <a:extLst>
              <a:ext uri="{FF2B5EF4-FFF2-40B4-BE49-F238E27FC236}">
                <a16:creationId xmlns:a16="http://schemas.microsoft.com/office/drawing/2014/main" id="{B666D7FF-458B-9AE1-4086-0631F7257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6242382" y="899415"/>
            <a:ext cx="6707356" cy="5030518"/>
          </a:xfrm>
          <a:prstGeom prst="rect">
            <a:avLst/>
          </a:prstGeom>
        </p:spPr>
      </p:pic>
      <p:sp>
        <p:nvSpPr>
          <p:cNvPr id="12" name="TextBox 11">
            <a:extLst>
              <a:ext uri="{FF2B5EF4-FFF2-40B4-BE49-F238E27FC236}">
                <a16:creationId xmlns:a16="http://schemas.microsoft.com/office/drawing/2014/main" id="{29621C3B-80B3-9BCC-40F5-F942356AC4DF}"/>
              </a:ext>
            </a:extLst>
          </p:cNvPr>
          <p:cNvSpPr txBox="1"/>
          <p:nvPr/>
        </p:nvSpPr>
        <p:spPr>
          <a:xfrm>
            <a:off x="290916" y="3734625"/>
            <a:ext cx="6421630" cy="369332"/>
          </a:xfrm>
          <a:prstGeom prst="rect">
            <a:avLst/>
          </a:prstGeom>
          <a:noFill/>
        </p:spPr>
        <p:txBody>
          <a:bodyPr wrap="none" rtlCol="0">
            <a:spAutoFit/>
          </a:bodyPr>
          <a:lstStyle/>
          <a:p>
            <a:r>
              <a:rPr lang="en-US" b="1" i="1">
                <a:latin typeface="Times New Roman" panose="02020603050405020304" pitchFamily="18" charset="0"/>
                <a:cs typeface="Times New Roman" panose="02020603050405020304" pitchFamily="18" charset="0"/>
              </a:rPr>
              <a:t>Zamia integrifolia</a:t>
            </a:r>
            <a:r>
              <a:rPr lang="en-US">
                <a:latin typeface="Times New Roman" panose="02020603050405020304" pitchFamily="18" charset="0"/>
                <a:cs typeface="Times New Roman" panose="02020603050405020304" pitchFamily="18" charset="0"/>
              </a:rPr>
              <a:t>, Coontie is a cycad gymnosperm </a:t>
            </a:r>
            <a:r>
              <a:rPr lang="en-US" b="1">
                <a:solidFill>
                  <a:srgbClr val="FF0000"/>
                </a:solidFill>
                <a:latin typeface="Times New Roman" panose="02020603050405020304" pitchFamily="18" charset="0"/>
                <a:cs typeface="Times New Roman" panose="02020603050405020304" pitchFamily="18" charset="0"/>
              </a:rPr>
              <a:t>NOT A PALM</a:t>
            </a:r>
          </a:p>
        </p:txBody>
      </p:sp>
    </p:spTree>
    <p:extLst>
      <p:ext uri="{BB962C8B-B14F-4D97-AF65-F5344CB8AC3E}">
        <p14:creationId xmlns:p14="http://schemas.microsoft.com/office/powerpoint/2010/main" val="272681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with leaves and a small plant&#10;&#10;Description automatically generated with medium confidence">
            <a:extLst>
              <a:ext uri="{FF2B5EF4-FFF2-40B4-BE49-F238E27FC236}">
                <a16:creationId xmlns:a16="http://schemas.microsoft.com/office/drawing/2014/main" id="{72153B9B-0342-A1FE-86D1-F38B265E7B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0400" y="4199835"/>
            <a:ext cx="3424689" cy="2568517"/>
          </a:xfrm>
          <a:prstGeom prst="rect">
            <a:avLst/>
          </a:prstGeom>
        </p:spPr>
      </p:pic>
      <p:pic>
        <p:nvPicPr>
          <p:cNvPr id="5" name="Picture 4" descr="A plant with a few cones&#10;&#10;Description automatically generated with medium confidence">
            <a:extLst>
              <a:ext uri="{FF2B5EF4-FFF2-40B4-BE49-F238E27FC236}">
                <a16:creationId xmlns:a16="http://schemas.microsoft.com/office/drawing/2014/main" id="{3A55F19E-0E7A-9F8A-8E38-649BDF7A3F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363" y="71259"/>
            <a:ext cx="2740290" cy="3638746"/>
          </a:xfrm>
          <a:prstGeom prst="rect">
            <a:avLst/>
          </a:prstGeom>
        </p:spPr>
      </p:pic>
      <p:pic>
        <p:nvPicPr>
          <p:cNvPr id="7" name="Picture 6" descr="Close-up of a plant with brown seeds&#10;&#10;Description automatically generated">
            <a:extLst>
              <a:ext uri="{FF2B5EF4-FFF2-40B4-BE49-F238E27FC236}">
                <a16:creationId xmlns:a16="http://schemas.microsoft.com/office/drawing/2014/main" id="{27A57C31-C95A-F9E1-2389-C9C7CF20C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199835"/>
            <a:ext cx="3424689" cy="2579087"/>
          </a:xfrm>
          <a:prstGeom prst="rect">
            <a:avLst/>
          </a:prstGeom>
        </p:spPr>
      </p:pic>
      <p:pic>
        <p:nvPicPr>
          <p:cNvPr id="9" name="Picture 8" descr="A pine cone growing from a tree&#10;&#10;Description automatically generated">
            <a:extLst>
              <a:ext uri="{FF2B5EF4-FFF2-40B4-BE49-F238E27FC236}">
                <a16:creationId xmlns:a16="http://schemas.microsoft.com/office/drawing/2014/main" id="{DB0E131A-C393-6E23-6DB7-1A44A5B7B7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094521" y="526563"/>
            <a:ext cx="3638747" cy="2729061"/>
          </a:xfrm>
          <a:prstGeom prst="rect">
            <a:avLst/>
          </a:prstGeom>
        </p:spPr>
      </p:pic>
      <p:pic>
        <p:nvPicPr>
          <p:cNvPr id="11" name="Picture 10" descr="A palm tree in a garden&#10;&#10;Description automatically generated">
            <a:extLst>
              <a:ext uri="{FF2B5EF4-FFF2-40B4-BE49-F238E27FC236}">
                <a16:creationId xmlns:a16="http://schemas.microsoft.com/office/drawing/2014/main" id="{B666D7FF-458B-9AE1-4086-0631F7257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6242382" y="899415"/>
            <a:ext cx="6707356" cy="5030518"/>
          </a:xfrm>
          <a:prstGeom prst="rect">
            <a:avLst/>
          </a:prstGeom>
        </p:spPr>
      </p:pic>
      <p:sp>
        <p:nvSpPr>
          <p:cNvPr id="12" name="TextBox 11">
            <a:extLst>
              <a:ext uri="{FF2B5EF4-FFF2-40B4-BE49-F238E27FC236}">
                <a16:creationId xmlns:a16="http://schemas.microsoft.com/office/drawing/2014/main" id="{29621C3B-80B3-9BCC-40F5-F942356AC4DF}"/>
              </a:ext>
            </a:extLst>
          </p:cNvPr>
          <p:cNvSpPr txBox="1"/>
          <p:nvPr/>
        </p:nvSpPr>
        <p:spPr>
          <a:xfrm>
            <a:off x="290916" y="3734625"/>
            <a:ext cx="6421630" cy="369332"/>
          </a:xfrm>
          <a:prstGeom prst="rect">
            <a:avLst/>
          </a:prstGeom>
          <a:noFill/>
        </p:spPr>
        <p:txBody>
          <a:bodyPr wrap="none" rtlCol="0">
            <a:spAutoFit/>
          </a:bodyPr>
          <a:lstStyle/>
          <a:p>
            <a:r>
              <a:rPr lang="en-US" b="1" i="1">
                <a:latin typeface="Times New Roman" panose="02020603050405020304" pitchFamily="18" charset="0"/>
                <a:cs typeface="Times New Roman" panose="02020603050405020304" pitchFamily="18" charset="0"/>
              </a:rPr>
              <a:t>Zamia integrifolia</a:t>
            </a:r>
            <a:r>
              <a:rPr lang="en-US">
                <a:latin typeface="Times New Roman" panose="02020603050405020304" pitchFamily="18" charset="0"/>
                <a:cs typeface="Times New Roman" panose="02020603050405020304" pitchFamily="18" charset="0"/>
              </a:rPr>
              <a:t>, Coontie is a cycad gymnosperm </a:t>
            </a:r>
            <a:r>
              <a:rPr lang="en-US" b="1">
                <a:solidFill>
                  <a:srgbClr val="FF0000"/>
                </a:solidFill>
                <a:latin typeface="Times New Roman" panose="02020603050405020304" pitchFamily="18" charset="0"/>
                <a:cs typeface="Times New Roman" panose="02020603050405020304" pitchFamily="18" charset="0"/>
              </a:rPr>
              <a:t>NOT A PALM</a:t>
            </a:r>
          </a:p>
        </p:txBody>
      </p:sp>
    </p:spTree>
    <p:extLst>
      <p:ext uri="{BB962C8B-B14F-4D97-AF65-F5344CB8AC3E}">
        <p14:creationId xmlns:p14="http://schemas.microsoft.com/office/powerpoint/2010/main" val="1649644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52</Slides>
  <Notes>0</Notes>
  <HiddenSlides>0</HiddenSlide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Weber</dc:creator>
  <cp:revision>1</cp:revision>
  <dcterms:created xsi:type="dcterms:W3CDTF">2024-02-06T08:35:05Z</dcterms:created>
  <dcterms:modified xsi:type="dcterms:W3CDTF">2024-02-25T21:26:40Z</dcterms:modified>
</cp:coreProperties>
</file>